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57" r:id="rId4"/>
    <p:sldId id="265" r:id="rId5"/>
    <p:sldId id="273" r:id="rId6"/>
    <p:sldId id="266" r:id="rId7"/>
    <p:sldId id="269" r:id="rId8"/>
    <p:sldId id="270" r:id="rId9"/>
    <p:sldId id="267" r:id="rId10"/>
    <p:sldId id="264" r:id="rId11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000066"/>
    <a:srgbClr val="313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97A8813-DA96-414E-9676-5A8B662BC5A6}" type="datetimeFigureOut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0258CAFC-75AA-4284-B1AD-503D49377A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007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742DC744-D018-4C25-BBC8-A4327CE1687D}" type="datetimeFigureOut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A8DA4820-0F9B-4BA4-B726-1FB581E507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00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40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A4820-0F9B-4BA4-B726-1FB581E507C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082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BEF5-1B52-4FDE-A2AE-22DB082E88B2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96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D05F-E775-4B26-B486-3E4CCDD4116C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9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0161-7E85-4E36-AB90-5F24EE6A3467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5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2F5E-B493-440C-BB68-9FF87F5DC6C0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94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805F-EDF9-4BCB-95F8-CA27982B7D33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9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84DD-6B2B-4C49-B397-EDC740B2B537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45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B08CE-B2DD-4C84-B66A-ABF89EA79B1F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20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FD44E-B7DB-4CC9-8E2B-CF74C81C9CF9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F78CF-EB26-4ABB-B1A8-3C5D66B0940A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04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9284-F6D9-43C9-94DF-9DED237B920D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3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499E-6836-4E79-BAB5-AB906094BCF6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12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55E0-A47F-4490-A68C-F2CA2E15F62B}" type="datetime1">
              <a:rPr lang="ko-KR" altLang="en-US" smtClean="0"/>
              <a:t>2021-11-03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/>
              <a:t>고졸 후학습자 신규장학생 대학심사 매뉴얼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2D9BF-3BAB-455B-B750-F21BD5D213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2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7775" y="1687448"/>
            <a:ext cx="4663456" cy="138499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고졸 후학습자 장학금</a:t>
            </a:r>
            <a:endParaRPr lang="en-US" altLang="ko-KR" sz="36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희망사다리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Ⅱ</a:t>
            </a: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유형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)</a:t>
            </a:r>
          </a:p>
          <a:p>
            <a:pPr algn="ctr"/>
            <a:endParaRPr lang="en-US" altLang="ko-KR" sz="24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217" y="2926685"/>
            <a:ext cx="782457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21-2 </a:t>
            </a:r>
            <a:r>
              <a:rPr lang="ko-KR" altLang="en-US" sz="32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신규장학생 요건 재확인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이의신청</a:t>
            </a:r>
            <a:r>
              <a:rPr lang="en-US" altLang="ko-KR" sz="14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32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 매뉴얼</a:t>
            </a: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875207" y="414908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2021.  11.  3.</a:t>
            </a:r>
          </a:p>
          <a:p>
            <a:pPr algn="ctr"/>
            <a:r>
              <a:rPr lang="ko-KR" altLang="en-US" sz="2000" b="1" dirty="0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한국장학재단 </a:t>
            </a:r>
            <a:r>
              <a:rPr lang="ko-KR" altLang="en-US" sz="2000" b="1" dirty="0" err="1"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대학취업장학부</a:t>
            </a:r>
            <a:endParaRPr lang="en-US" altLang="ko-KR" sz="2000" b="1" dirty="0"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51" y="573064"/>
            <a:ext cx="190319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45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0403" y="1831459"/>
            <a:ext cx="5718232" cy="252376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감사합니다</a:t>
            </a:r>
            <a:endParaRPr lang="en-US" altLang="ko-KR" sz="4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※ (</a:t>
            </a:r>
            <a:r>
              <a:rPr lang="ko-KR" altLang="en-US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문의사항 연락처</a:t>
            </a:r>
            <a:r>
              <a:rPr lang="en-US" altLang="ko-KR" sz="28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) 1800-0499</a:t>
            </a:r>
          </a:p>
          <a:p>
            <a:pPr algn="ctr"/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취업연계 상담센터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)</a:t>
            </a:r>
          </a:p>
          <a:p>
            <a:pPr algn="ctr"/>
            <a:endParaRPr lang="en-US" altLang="ko-KR" sz="28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코로나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19</a:t>
            </a:r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로 인한 제한적 운영 및 이의신청 기간 문의 폭주로</a:t>
            </a:r>
            <a:endParaRPr lang="en-US" altLang="ko-KR" sz="16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 sz="1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통화량이 많은 부분 양해 부탁드립니다</a:t>
            </a:r>
            <a:r>
              <a:rPr lang="en-US" altLang="ko-KR" sz="1600" b="1" dirty="0">
                <a:solidFill>
                  <a:schemeClr val="tx2">
                    <a:lumMod val="50000"/>
                  </a:schemeClr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1600" b="1" dirty="0">
              <a:solidFill>
                <a:schemeClr val="tx2">
                  <a:lumMod val="50000"/>
                </a:schemeClr>
              </a:solidFill>
              <a:latin typeface="양재다운명조M" panose="02020603020101020101" pitchFamily="18" charset="-127"/>
              <a:ea typeface="양재다운명조M" panose="0202060302010102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" name="_x178658208" descr="EMB0000352c470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8"/>
            <a:ext cx="2001506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_x178659968" descr="EMB0000352c47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4" y="5732714"/>
            <a:ext cx="169358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0" y="0"/>
            <a:ext cx="9144000" cy="54868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0" y="6309320"/>
            <a:ext cx="9144000" cy="54868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167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0</a:t>
            </a:r>
            <a:endParaRPr lang="ko-KR" altLang="en-US" b="1" dirty="0"/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요건 재확인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이의신청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 개요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07504" y="2492896"/>
            <a:ext cx="8917226" cy="165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ko-KR" sz="1600" dirty="0"/>
              <a:t>① </a:t>
            </a:r>
            <a:r>
              <a:rPr lang="ko-KR" altLang="en-US" sz="1600" dirty="0"/>
              <a:t>선발 기본 요건을 </a:t>
            </a:r>
            <a:r>
              <a:rPr lang="en-US" altLang="ko-KR" sz="1600" b="1" dirty="0">
                <a:solidFill>
                  <a:srgbClr val="FF0000"/>
                </a:solidFill>
              </a:rPr>
              <a:t>[</a:t>
            </a:r>
            <a:r>
              <a:rPr lang="ko-KR" altLang="en-US" sz="1600" b="1" dirty="0" err="1">
                <a:solidFill>
                  <a:srgbClr val="FF0000"/>
                </a:solidFill>
              </a:rPr>
              <a:t>미충족</a:t>
            </a:r>
            <a:r>
              <a:rPr lang="en-US" altLang="ko-KR" sz="1600" b="1" dirty="0">
                <a:solidFill>
                  <a:srgbClr val="FF0000"/>
                </a:solidFill>
              </a:rPr>
              <a:t>]</a:t>
            </a:r>
            <a:r>
              <a:rPr lang="ko-KR" altLang="en-US" sz="1600" dirty="0"/>
              <a:t>하는 경우</a:t>
            </a:r>
            <a:r>
              <a:rPr lang="en-US" altLang="ko-KR" sz="1600" dirty="0"/>
              <a:t>, </a:t>
            </a:r>
            <a:r>
              <a:rPr lang="ko-KR" altLang="en-US" sz="1600" b="1" dirty="0"/>
              <a:t>기한 내 이의신청 필수</a:t>
            </a:r>
            <a:endParaRPr lang="en-US" altLang="ko-KR" sz="1600" b="1" dirty="0"/>
          </a:p>
          <a:p>
            <a:pPr>
              <a:lnSpc>
                <a:spcPts val="2500"/>
              </a:lnSpc>
            </a:pPr>
            <a:r>
              <a:rPr lang="en-US" altLang="ko-KR" sz="1600" dirty="0"/>
              <a:t>② </a:t>
            </a:r>
            <a:r>
              <a:rPr lang="ko-KR" altLang="en-US" sz="1600" dirty="0"/>
              <a:t>선발 기본 요건을 </a:t>
            </a:r>
            <a:r>
              <a:rPr lang="en-US" altLang="ko-KR" sz="1600" b="1" dirty="0">
                <a:solidFill>
                  <a:srgbClr val="0070C0"/>
                </a:solidFill>
              </a:rPr>
              <a:t>[</a:t>
            </a:r>
            <a:r>
              <a:rPr lang="ko-KR" altLang="en-US" sz="1600" b="1" dirty="0">
                <a:solidFill>
                  <a:srgbClr val="0070C0"/>
                </a:solidFill>
              </a:rPr>
              <a:t>충족</a:t>
            </a:r>
            <a:r>
              <a:rPr lang="en-US" altLang="ko-KR" sz="1600" b="1" dirty="0">
                <a:solidFill>
                  <a:srgbClr val="0070C0"/>
                </a:solidFill>
              </a:rPr>
              <a:t>]</a:t>
            </a:r>
            <a:r>
              <a:rPr lang="ko-KR" altLang="en-US" sz="1600" dirty="0"/>
              <a:t>하더라도</a:t>
            </a:r>
            <a:r>
              <a:rPr lang="en-US" altLang="ko-KR" sz="1600" dirty="0"/>
              <a:t>, 1</a:t>
            </a:r>
            <a:r>
              <a:rPr lang="ko-KR" altLang="en-US" sz="1600" dirty="0"/>
              <a:t>차 심사에서 누락된 내용에 대해 </a:t>
            </a:r>
            <a:r>
              <a:rPr lang="ko-KR" altLang="en-US" sz="1600" b="1" dirty="0" err="1"/>
              <a:t>선발배점</a:t>
            </a:r>
            <a:r>
              <a:rPr lang="ko-KR" altLang="en-US" sz="1600" b="1" dirty="0"/>
              <a:t> 추가 적용을 </a:t>
            </a:r>
            <a:endParaRPr lang="en-US" altLang="ko-KR" sz="1600" b="1" dirty="0"/>
          </a:p>
          <a:p>
            <a:pPr>
              <a:lnSpc>
                <a:spcPts val="2500"/>
              </a:lnSpc>
            </a:pPr>
            <a:r>
              <a:rPr lang="en-US" altLang="ko-KR" sz="1600" b="1" dirty="0"/>
              <a:t>    </a:t>
            </a:r>
            <a:r>
              <a:rPr lang="ko-KR" altLang="en-US" sz="1600" b="1" dirty="0"/>
              <a:t>원하는 경우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기한 내 이의신청 필수</a:t>
            </a:r>
            <a:endParaRPr lang="en-US" altLang="ko-KR" sz="1600" b="1" dirty="0"/>
          </a:p>
          <a:p>
            <a:pPr>
              <a:lnSpc>
                <a:spcPts val="2500"/>
              </a:lnSpc>
            </a:pPr>
            <a:r>
              <a:rPr lang="en-US" altLang="ko-KR" sz="1600" dirty="0"/>
              <a:t>③ </a:t>
            </a:r>
            <a:r>
              <a:rPr lang="ko-KR" altLang="en-US" sz="1600" dirty="0"/>
              <a:t>이의신청을 하더라도</a:t>
            </a:r>
            <a:r>
              <a:rPr lang="en-US" altLang="ko-KR" sz="1600" dirty="0"/>
              <a:t>, </a:t>
            </a:r>
            <a:r>
              <a:rPr lang="ko-KR" altLang="en-US" sz="1600" b="1" i="1" u="sng" dirty="0">
                <a:solidFill>
                  <a:srgbClr val="FF0000"/>
                </a:solidFill>
              </a:rPr>
              <a:t>선발배점 순위에 따라 최종 선발여부는 변동 가능</a:t>
            </a:r>
            <a:endParaRPr lang="en-US" altLang="ko-KR" sz="1600" dirty="0"/>
          </a:p>
          <a:p>
            <a:pPr>
              <a:lnSpc>
                <a:spcPts val="2500"/>
              </a:lnSpc>
            </a:pPr>
            <a:endParaRPr lang="en-US" altLang="ko-KR" sz="1600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30960"/>
              </p:ext>
            </p:extLst>
          </p:nvPr>
        </p:nvGraphicFramePr>
        <p:xfrm>
          <a:off x="386011" y="4196234"/>
          <a:ext cx="8424936" cy="21792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2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200" dirty="0"/>
                        <a:t>항목</a:t>
                      </a:r>
                      <a:r>
                        <a:rPr lang="en-US" altLang="ko-KR" sz="1200" b="1" kern="1200" dirty="0"/>
                        <a:t>(</a:t>
                      </a:r>
                      <a:r>
                        <a:rPr lang="ko-KR" altLang="en-US" sz="1200" b="1" kern="1200" dirty="0"/>
                        <a:t>배점</a:t>
                      </a:r>
                      <a:r>
                        <a:rPr lang="en-US" altLang="ko-KR" sz="1200" b="1" kern="1200" dirty="0"/>
                        <a:t>)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200" dirty="0"/>
                        <a:t>세부 배점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이의신청 가능 여부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41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1200" dirty="0"/>
                        <a:t>① 연령 </a:t>
                      </a:r>
                      <a:r>
                        <a:rPr lang="en-US" altLang="ko-KR" sz="1100" b="1" kern="1200" dirty="0"/>
                        <a:t>(30</a:t>
                      </a:r>
                      <a:r>
                        <a:rPr lang="ko-KR" altLang="en-US" sz="1100" b="1" kern="1200" dirty="0"/>
                        <a:t>점</a:t>
                      </a:r>
                      <a:r>
                        <a:rPr lang="en-US" altLang="ko-KR" sz="1100" b="1" kern="1200" dirty="0"/>
                        <a:t>)</a:t>
                      </a:r>
                      <a:endParaRPr lang="ko-KR" alt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200" dirty="0"/>
                        <a:t> 청년 </a:t>
                      </a:r>
                      <a:r>
                        <a:rPr lang="en-US" altLang="ko-KR" sz="1000" kern="1200" dirty="0"/>
                        <a:t>: 30</a:t>
                      </a:r>
                      <a:r>
                        <a:rPr lang="ko-KR" altLang="en-US" sz="1000" kern="1200" dirty="0"/>
                        <a:t>점</a:t>
                      </a:r>
                      <a:r>
                        <a:rPr lang="en-US" altLang="ko-KR" sz="1000" kern="1200" dirty="0"/>
                        <a:t>(34</a:t>
                      </a:r>
                      <a:r>
                        <a:rPr lang="ko-KR" altLang="en-US" sz="1000" kern="1200" dirty="0"/>
                        <a:t>세 이하</a:t>
                      </a:r>
                      <a:r>
                        <a:rPr lang="en-US" altLang="ko-KR" sz="1000" kern="1200" dirty="0"/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200" dirty="0"/>
                        <a:t> </a:t>
                      </a:r>
                      <a:r>
                        <a:rPr lang="ko-KR" altLang="en-US" sz="1000" kern="1200" dirty="0" err="1"/>
                        <a:t>비청년</a:t>
                      </a:r>
                      <a:r>
                        <a:rPr lang="ko-KR" altLang="en-US" sz="1000" kern="1200" dirty="0"/>
                        <a:t> </a:t>
                      </a:r>
                      <a:r>
                        <a:rPr lang="en-US" altLang="ko-KR" sz="1000" kern="1200" dirty="0"/>
                        <a:t>: 20</a:t>
                      </a:r>
                      <a:r>
                        <a:rPr lang="ko-KR" altLang="en-US" sz="1000" kern="1200" dirty="0"/>
                        <a:t>점</a:t>
                      </a:r>
                      <a:r>
                        <a:rPr lang="en-US" altLang="ko-KR" sz="1000" kern="1200" dirty="0"/>
                        <a:t>(35</a:t>
                      </a:r>
                      <a:r>
                        <a:rPr lang="ko-KR" altLang="en-US" sz="1000" kern="1200" dirty="0"/>
                        <a:t>세</a:t>
                      </a:r>
                      <a:r>
                        <a:rPr lang="en-US" altLang="ko-KR" sz="1000" kern="1200" dirty="0"/>
                        <a:t>), 19</a:t>
                      </a:r>
                      <a:r>
                        <a:rPr lang="ko-KR" altLang="en-US" sz="1000" kern="1200" dirty="0"/>
                        <a:t>점</a:t>
                      </a:r>
                      <a:r>
                        <a:rPr lang="en-US" altLang="ko-KR" sz="1000" kern="1200" dirty="0"/>
                        <a:t>(36</a:t>
                      </a:r>
                      <a:r>
                        <a:rPr lang="ko-KR" altLang="en-US" sz="1000" kern="1200" dirty="0"/>
                        <a:t>세</a:t>
                      </a:r>
                      <a:r>
                        <a:rPr lang="en-US" altLang="ko-KR" sz="1000" kern="1200" dirty="0"/>
                        <a:t>) … 1</a:t>
                      </a:r>
                      <a:r>
                        <a:rPr lang="ko-KR" altLang="en-US" sz="1000" kern="1200" dirty="0"/>
                        <a:t>점</a:t>
                      </a:r>
                      <a:r>
                        <a:rPr lang="en-US" altLang="ko-KR" sz="1000" kern="1200" dirty="0"/>
                        <a:t>(54</a:t>
                      </a:r>
                      <a:r>
                        <a:rPr lang="ko-KR" altLang="en-US" sz="1000" kern="1200" dirty="0"/>
                        <a:t>세 이상</a:t>
                      </a:r>
                      <a:r>
                        <a:rPr lang="en-US" altLang="ko-KR" sz="1000" kern="1200" dirty="0"/>
                        <a:t>) 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 rowSpan="4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가능</a:t>
                      </a: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/>
                        <a:t>② 재직기관 </a:t>
                      </a:r>
                      <a:r>
                        <a:rPr lang="en-US" altLang="ko-KR" sz="1100" b="1" kern="1200" dirty="0"/>
                        <a:t>(30</a:t>
                      </a:r>
                      <a:r>
                        <a:rPr lang="ko-KR" altLang="en-US" sz="1100" b="1" kern="1200" dirty="0"/>
                        <a:t>점</a:t>
                      </a:r>
                      <a:r>
                        <a:rPr lang="en-US" altLang="ko-KR" sz="1100" b="1" kern="1200" dirty="0"/>
                        <a:t>)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1200" dirty="0"/>
                        <a:t> 중소</a:t>
                      </a:r>
                      <a:r>
                        <a:rPr lang="en-US" altLang="ko-KR" sz="1000" kern="1200" dirty="0"/>
                        <a:t>·</a:t>
                      </a:r>
                      <a:r>
                        <a:rPr lang="ko-KR" altLang="en-US" sz="1000" kern="1200" dirty="0"/>
                        <a:t>중견기업 </a:t>
                      </a:r>
                      <a:r>
                        <a:rPr lang="en-US" altLang="ko-KR" sz="1000" kern="1200" dirty="0"/>
                        <a:t>: 30</a:t>
                      </a:r>
                      <a:r>
                        <a:rPr lang="ko-KR" altLang="en-US" sz="1000" kern="1200" dirty="0"/>
                        <a:t>점 </a:t>
                      </a:r>
                      <a:r>
                        <a:rPr lang="en-US" altLang="ko-KR" sz="1000" kern="1200" dirty="0"/>
                        <a:t>/ </a:t>
                      </a:r>
                      <a:r>
                        <a:rPr lang="ko-KR" altLang="en-US" sz="1000" kern="1200" dirty="0"/>
                        <a:t>비영리기관 </a:t>
                      </a:r>
                      <a:r>
                        <a:rPr lang="en-US" altLang="ko-KR" sz="1000" kern="1200" dirty="0"/>
                        <a:t>: 20</a:t>
                      </a:r>
                      <a:r>
                        <a:rPr lang="ko-KR" altLang="en-US" sz="1000" kern="1200" dirty="0"/>
                        <a:t>점 </a:t>
                      </a:r>
                      <a:r>
                        <a:rPr lang="en-US" altLang="ko-KR" sz="1000" kern="1200" dirty="0"/>
                        <a:t>/ </a:t>
                      </a:r>
                      <a:r>
                        <a:rPr lang="ko-KR" altLang="en-US" sz="1000" kern="1200" dirty="0"/>
                        <a:t>대기업 </a:t>
                      </a:r>
                      <a:r>
                        <a:rPr lang="en-US" altLang="ko-KR" sz="1000" kern="1200" dirty="0"/>
                        <a:t>: 10</a:t>
                      </a:r>
                      <a:r>
                        <a:rPr lang="ko-KR" altLang="en-US" sz="1000" kern="1200" dirty="0"/>
                        <a:t>점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 v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1200" dirty="0"/>
                        <a:t>③ 출신고교 </a:t>
                      </a:r>
                      <a:r>
                        <a:rPr lang="en-US" altLang="ko-KR" sz="1100" b="1" kern="1200" dirty="0"/>
                        <a:t>(30</a:t>
                      </a:r>
                      <a:r>
                        <a:rPr lang="ko-KR" altLang="en-US" sz="1100" b="1" kern="1200" dirty="0"/>
                        <a:t>점</a:t>
                      </a:r>
                      <a:r>
                        <a:rPr lang="en-US" altLang="ko-KR" sz="1100" b="1" kern="1200" dirty="0"/>
                        <a:t>)</a:t>
                      </a:r>
                      <a:endParaRPr lang="ko-KR" alt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1200" dirty="0"/>
                        <a:t> 직업계고 </a:t>
                      </a:r>
                      <a:r>
                        <a:rPr lang="en-US" altLang="ko-KR" sz="1000" kern="1200" dirty="0"/>
                        <a:t>: 30</a:t>
                      </a:r>
                      <a:r>
                        <a:rPr lang="ko-KR" altLang="en-US" sz="1000" kern="1200" dirty="0"/>
                        <a:t>점 </a:t>
                      </a:r>
                      <a:r>
                        <a:rPr lang="en-US" altLang="ko-KR" sz="1000" kern="1200" dirty="0"/>
                        <a:t>/ </a:t>
                      </a:r>
                      <a:r>
                        <a:rPr lang="ko-KR" altLang="en-US" sz="1000" kern="1200" dirty="0"/>
                        <a:t>위탁교육과정 수료 </a:t>
                      </a:r>
                      <a:r>
                        <a:rPr lang="en-US" altLang="ko-KR" sz="1000" kern="1200" dirty="0"/>
                        <a:t>: 25</a:t>
                      </a:r>
                      <a:r>
                        <a:rPr lang="ko-KR" altLang="en-US" sz="1000" kern="1200" dirty="0"/>
                        <a:t>점 </a:t>
                      </a:r>
                      <a:r>
                        <a:rPr lang="en-US" altLang="ko-KR" sz="1000" kern="1200" dirty="0"/>
                        <a:t>/ </a:t>
                      </a:r>
                      <a:r>
                        <a:rPr lang="ko-KR" altLang="en-US" sz="1000" kern="1200" dirty="0" err="1"/>
                        <a:t>일반고</a:t>
                      </a:r>
                      <a:r>
                        <a:rPr lang="ko-KR" altLang="en-US" sz="1000" kern="1200" dirty="0"/>
                        <a:t> 등 </a:t>
                      </a:r>
                      <a:r>
                        <a:rPr lang="en-US" altLang="ko-KR" sz="1000" kern="1200" dirty="0"/>
                        <a:t>: 20</a:t>
                      </a:r>
                      <a:r>
                        <a:rPr lang="ko-KR" altLang="en-US" sz="1000" kern="1200" dirty="0"/>
                        <a:t>점 </a:t>
                      </a:r>
                      <a:r>
                        <a:rPr lang="en-US" altLang="ko-KR" sz="1000" kern="1200" dirty="0"/>
                        <a:t>/ </a:t>
                      </a:r>
                      <a:r>
                        <a:rPr lang="ko-KR" altLang="en-US" sz="1000" kern="1200" dirty="0" err="1"/>
                        <a:t>기학사</a:t>
                      </a:r>
                      <a:r>
                        <a:rPr lang="en-US" altLang="ko-KR" sz="1000" kern="1200" dirty="0"/>
                        <a:t>(</a:t>
                      </a:r>
                      <a:r>
                        <a:rPr lang="ko-KR" altLang="en-US" sz="1000" kern="1200" dirty="0"/>
                        <a:t>전문학사 보유자</a:t>
                      </a:r>
                      <a:r>
                        <a:rPr lang="en-US" altLang="ko-KR" sz="1000" kern="1200" dirty="0"/>
                        <a:t>) :10</a:t>
                      </a:r>
                      <a:r>
                        <a:rPr lang="ko-KR" altLang="en-US" sz="1000" kern="1200" dirty="0"/>
                        <a:t>점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 vMerge="1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1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b="1" kern="1200" dirty="0"/>
                        <a:t>④ 재직기간 </a:t>
                      </a:r>
                      <a:r>
                        <a:rPr lang="en-US" altLang="ko-KR" sz="1100" b="1" kern="1200" dirty="0"/>
                        <a:t>(10</a:t>
                      </a:r>
                      <a:r>
                        <a:rPr lang="ko-KR" altLang="en-US" sz="1100" b="1" kern="1200" dirty="0"/>
                        <a:t>점</a:t>
                      </a:r>
                      <a:r>
                        <a:rPr lang="en-US" altLang="ko-KR" sz="1100" b="1" kern="1200" dirty="0"/>
                        <a:t>)</a:t>
                      </a:r>
                      <a:endParaRPr lang="ko-KR" alt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/>
                        <a:t> 6</a:t>
                      </a:r>
                      <a:r>
                        <a:rPr lang="ko-KR" altLang="en-US" sz="1000" kern="1200" dirty="0"/>
                        <a:t>년 이상 </a:t>
                      </a:r>
                      <a:r>
                        <a:rPr lang="en-US" altLang="ko-KR" sz="1000" kern="1200" dirty="0"/>
                        <a:t>: 10</a:t>
                      </a:r>
                      <a:r>
                        <a:rPr lang="ko-KR" altLang="en-US" sz="1000" kern="1200" dirty="0"/>
                        <a:t>점</a:t>
                      </a:r>
                      <a:r>
                        <a:rPr lang="ko-KR" altLang="en-US" sz="1000" kern="1200" baseline="0" dirty="0"/>
                        <a:t> </a:t>
                      </a:r>
                      <a:r>
                        <a:rPr lang="en-US" altLang="ko-KR" sz="1000" kern="1200" baseline="0" dirty="0"/>
                        <a:t>/ </a:t>
                      </a:r>
                      <a:r>
                        <a:rPr lang="en-US" altLang="ko-KR" sz="1000" kern="1200" dirty="0"/>
                        <a:t>5</a:t>
                      </a:r>
                      <a:r>
                        <a:rPr lang="ko-KR" altLang="en-US" sz="1000" kern="1200" dirty="0"/>
                        <a:t>년 이상 </a:t>
                      </a:r>
                      <a:r>
                        <a:rPr lang="en-US" altLang="ko-KR" sz="1000" kern="1200" dirty="0"/>
                        <a:t>: 8</a:t>
                      </a:r>
                      <a:r>
                        <a:rPr lang="ko-KR" altLang="en-US" sz="1000" kern="1200" dirty="0"/>
                        <a:t>점 </a:t>
                      </a:r>
                      <a:r>
                        <a:rPr lang="en-US" altLang="ko-KR" sz="1000" kern="1200" dirty="0"/>
                        <a:t>/ 4</a:t>
                      </a:r>
                      <a:r>
                        <a:rPr lang="ko-KR" altLang="en-US" sz="1000" kern="1200" dirty="0"/>
                        <a:t>년 이상 </a:t>
                      </a:r>
                      <a:r>
                        <a:rPr lang="en-US" altLang="ko-KR" sz="1000" kern="1200" dirty="0"/>
                        <a:t>: 6</a:t>
                      </a:r>
                      <a:r>
                        <a:rPr lang="ko-KR" altLang="en-US" sz="1000" kern="1200" dirty="0"/>
                        <a:t>점</a:t>
                      </a:r>
                      <a:endParaRPr lang="en-US" altLang="ko-KR" sz="1000" kern="1200" dirty="0"/>
                    </a:p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/>
                        <a:t> 3</a:t>
                      </a:r>
                      <a:r>
                        <a:rPr lang="ko-KR" altLang="en-US" sz="1000" kern="1200" dirty="0"/>
                        <a:t>년 이상 </a:t>
                      </a:r>
                      <a:r>
                        <a:rPr lang="en-US" altLang="ko-KR" sz="1000" kern="1200" dirty="0"/>
                        <a:t>: 4</a:t>
                      </a:r>
                      <a:r>
                        <a:rPr lang="ko-KR" altLang="en-US" sz="1000" kern="1200" dirty="0"/>
                        <a:t>점</a:t>
                      </a:r>
                      <a:r>
                        <a:rPr lang="ko-KR" altLang="en-US" sz="1000" kern="1200" baseline="0" dirty="0"/>
                        <a:t> </a:t>
                      </a:r>
                      <a:r>
                        <a:rPr lang="en-US" altLang="ko-KR" sz="1000" kern="1200" baseline="0" dirty="0"/>
                        <a:t>/ </a:t>
                      </a:r>
                      <a:r>
                        <a:rPr lang="en-US" altLang="ko-KR" sz="1000" kern="1200" dirty="0"/>
                        <a:t>2</a:t>
                      </a:r>
                      <a:r>
                        <a:rPr lang="ko-KR" altLang="en-US" sz="1000" kern="1200" dirty="0"/>
                        <a:t>년 이상 </a:t>
                      </a:r>
                      <a:r>
                        <a:rPr lang="en-US" altLang="ko-KR" sz="1000" kern="1200" dirty="0"/>
                        <a:t>: 2</a:t>
                      </a:r>
                      <a:r>
                        <a:rPr lang="ko-KR" altLang="en-US" sz="1000" kern="1200" dirty="0"/>
                        <a:t>점 </a:t>
                      </a:r>
                      <a:r>
                        <a:rPr lang="en-US" altLang="ko-KR" sz="1000" kern="1200" dirty="0"/>
                        <a:t>/ 2</a:t>
                      </a:r>
                      <a:r>
                        <a:rPr lang="ko-KR" altLang="en-US" sz="1000" kern="1200" dirty="0"/>
                        <a:t>년 미만 </a:t>
                      </a:r>
                      <a:r>
                        <a:rPr lang="en-US" altLang="ko-KR" sz="1000" kern="1200" dirty="0"/>
                        <a:t>: 0</a:t>
                      </a:r>
                      <a:r>
                        <a:rPr lang="ko-KR" altLang="en-US" sz="1000" kern="1200" dirty="0"/>
                        <a:t>점</a:t>
                      </a:r>
                      <a:endParaRPr lang="ko-KR" alt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tc v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79457" y="3836194"/>
            <a:ext cx="3076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고졸 후학습자 장학금 선발 </a:t>
            </a:r>
            <a:r>
              <a:rPr lang="ko-KR" altLang="en-US" sz="1400" b="1" dirty="0" err="1"/>
              <a:t>배점표</a:t>
            </a:r>
            <a:r>
              <a:rPr lang="en-US" altLang="ko-KR" sz="1400" b="1" dirty="0"/>
              <a:t>]</a:t>
            </a:r>
            <a:endParaRPr lang="ko-KR" altLang="en-US" sz="1400" b="1" dirty="0"/>
          </a:p>
        </p:txBody>
      </p:sp>
      <p:sp>
        <p:nvSpPr>
          <p:cNvPr id="7" name="순서도: 처리 6"/>
          <p:cNvSpPr/>
          <p:nvPr/>
        </p:nvSpPr>
        <p:spPr>
          <a:xfrm>
            <a:off x="251520" y="620688"/>
            <a:ext cx="1008112" cy="79208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1</a:t>
            </a:r>
            <a:r>
              <a:rPr lang="ko-KR" altLang="en-US" sz="1600" b="1" dirty="0">
                <a:solidFill>
                  <a:schemeClr val="tx1"/>
                </a:solidFill>
              </a:rPr>
              <a:t>차 심사</a:t>
            </a:r>
          </a:p>
        </p:txBody>
      </p:sp>
      <p:sp>
        <p:nvSpPr>
          <p:cNvPr id="21" name="순서도: 처리 20"/>
          <p:cNvSpPr/>
          <p:nvPr/>
        </p:nvSpPr>
        <p:spPr>
          <a:xfrm>
            <a:off x="1655379" y="620688"/>
            <a:ext cx="1944216" cy="792088"/>
          </a:xfrm>
          <a:prstGeom prst="flowChartProcess">
            <a:avLst/>
          </a:prstGeom>
          <a:solidFill>
            <a:srgbClr val="FFE48F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</a:rPr>
              <a:t>1</a:t>
            </a:r>
            <a:r>
              <a:rPr lang="ko-KR" altLang="en-US" sz="1600" b="1" dirty="0">
                <a:solidFill>
                  <a:srgbClr val="FF0000"/>
                </a:solidFill>
              </a:rPr>
              <a:t>차 심사 결과 확인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FF0000"/>
                </a:solidFill>
              </a:rPr>
              <a:t>및 요건 재확인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</a:rPr>
              <a:t>이의신청</a:t>
            </a:r>
            <a:r>
              <a:rPr lang="en-US" altLang="ko-KR" sz="1200" b="1" dirty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순서도: 처리 22"/>
          <p:cNvSpPr/>
          <p:nvPr/>
        </p:nvSpPr>
        <p:spPr>
          <a:xfrm>
            <a:off x="4067348" y="620688"/>
            <a:ext cx="2268549" cy="79208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요건재확인</a:t>
            </a:r>
            <a:r>
              <a:rPr lang="en-US" altLang="ko-KR" sz="1200" b="1" dirty="0">
                <a:solidFill>
                  <a:schemeClr val="tx1"/>
                </a:solidFill>
              </a:rPr>
              <a:t>(</a:t>
            </a:r>
            <a:r>
              <a:rPr lang="ko-KR" altLang="en-US" sz="1200" b="1" dirty="0">
                <a:solidFill>
                  <a:schemeClr val="tx1"/>
                </a:solidFill>
              </a:rPr>
              <a:t>이의신청</a:t>
            </a:r>
            <a:r>
              <a:rPr lang="en-US" altLang="ko-KR" sz="1200" b="1" dirty="0">
                <a:solidFill>
                  <a:schemeClr val="tx1"/>
                </a:solidFill>
              </a:rPr>
              <a:t>)</a:t>
            </a:r>
            <a:r>
              <a:rPr lang="ko-KR" altLang="en-US" sz="1200" b="1" dirty="0">
                <a:solidFill>
                  <a:schemeClr val="tx1"/>
                </a:solidFill>
              </a:rPr>
              <a:t> 결과를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반영하여 최종심사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*</a:t>
            </a:r>
            <a:r>
              <a:rPr lang="ko-KR" altLang="en-US" sz="1200" b="1" dirty="0">
                <a:solidFill>
                  <a:srgbClr val="FF0000"/>
                </a:solidFill>
              </a:rPr>
              <a:t>선발배점 순위에 따라 선발</a:t>
            </a:r>
            <a:r>
              <a:rPr lang="en-US" altLang="ko-KR" sz="1200" b="1" dirty="0">
                <a:solidFill>
                  <a:srgbClr val="FF0000"/>
                </a:solidFill>
              </a:rPr>
              <a:t>*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순서도: 처리 23"/>
          <p:cNvSpPr/>
          <p:nvPr/>
        </p:nvSpPr>
        <p:spPr>
          <a:xfrm>
            <a:off x="6732240" y="620689"/>
            <a:ext cx="2292490" cy="788438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보증보험 개인정보 제공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동의 진행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</a:rPr>
              <a:t>장학금 지급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1200" b="1" dirty="0">
                <a:solidFill>
                  <a:schemeClr val="tx1"/>
                </a:solidFill>
              </a:rPr>
              <a:t>(~12</a:t>
            </a:r>
            <a:r>
              <a:rPr lang="ko-KR" altLang="en-US" sz="1200" b="1" dirty="0">
                <a:solidFill>
                  <a:schemeClr val="tx1"/>
                </a:solidFill>
              </a:rPr>
              <a:t>월 초</a:t>
            </a:r>
            <a:r>
              <a:rPr lang="en-US" altLang="ko-KR" sz="1200" b="1" dirty="0">
                <a:solidFill>
                  <a:schemeClr val="tx1"/>
                </a:solidFill>
              </a:rPr>
              <a:t>)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1331640" y="847385"/>
            <a:ext cx="215429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3743610" y="847385"/>
            <a:ext cx="215429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6444211" y="847385"/>
            <a:ext cx="215429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stCxn id="21" idx="2"/>
          </p:cNvCxnSpPr>
          <p:nvPr/>
        </p:nvCxnSpPr>
        <p:spPr>
          <a:xfrm>
            <a:off x="2627487" y="1412776"/>
            <a:ext cx="0" cy="3559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순서도: 처리 29"/>
          <p:cNvSpPr/>
          <p:nvPr/>
        </p:nvSpPr>
        <p:spPr>
          <a:xfrm>
            <a:off x="107504" y="1844824"/>
            <a:ext cx="8917226" cy="4680520"/>
          </a:xfrm>
          <a:prstGeom prst="flowChartProcess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2759982" y="1484784"/>
            <a:ext cx="3036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</a:rPr>
              <a:t>(11. 4.(</a:t>
            </a:r>
            <a:r>
              <a:rPr lang="ko-KR" altLang="en-US" sz="1600" b="1" dirty="0">
                <a:solidFill>
                  <a:srgbClr val="FF0000"/>
                </a:solidFill>
              </a:rPr>
              <a:t>목</a:t>
            </a:r>
            <a:r>
              <a:rPr lang="en-US" altLang="ko-KR" sz="1600" b="1" dirty="0">
                <a:solidFill>
                  <a:srgbClr val="FF0000"/>
                </a:solidFill>
              </a:rPr>
              <a:t>) ~ 11. 11.(</a:t>
            </a:r>
            <a:r>
              <a:rPr lang="ko-KR" altLang="en-US" sz="1600" b="1" dirty="0">
                <a:solidFill>
                  <a:srgbClr val="FF0000"/>
                </a:solidFill>
              </a:rPr>
              <a:t>목</a:t>
            </a:r>
            <a:r>
              <a:rPr lang="en-US" altLang="ko-KR" sz="1600" b="1" dirty="0">
                <a:solidFill>
                  <a:srgbClr val="FF0000"/>
                </a:solidFill>
              </a:rPr>
              <a:t>) 18</a:t>
            </a:r>
            <a:r>
              <a:rPr lang="ko-KR" altLang="en-US" sz="1600" b="1" dirty="0">
                <a:solidFill>
                  <a:srgbClr val="FF0000"/>
                </a:solidFill>
              </a:rPr>
              <a:t>시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순서도: 처리 18"/>
          <p:cNvSpPr/>
          <p:nvPr/>
        </p:nvSpPr>
        <p:spPr>
          <a:xfrm>
            <a:off x="107504" y="1861520"/>
            <a:ext cx="8917226" cy="411284"/>
          </a:xfrm>
          <a:prstGeom prst="flowChartProcess">
            <a:avLst/>
          </a:prstGeom>
          <a:solidFill>
            <a:srgbClr val="FFE48F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rgbClr val="FF0000"/>
                </a:solidFill>
              </a:rPr>
              <a:t>1</a:t>
            </a:r>
            <a:r>
              <a:rPr lang="ko-KR" altLang="en-US" sz="1600" b="1" dirty="0">
                <a:solidFill>
                  <a:srgbClr val="FF0000"/>
                </a:solidFill>
              </a:rPr>
              <a:t>차 심사 결과를 확인하고</a:t>
            </a:r>
            <a:r>
              <a:rPr lang="en-US" altLang="ko-KR" sz="1600" b="1" dirty="0">
                <a:solidFill>
                  <a:srgbClr val="FF0000"/>
                </a:solidFill>
              </a:rPr>
              <a:t>, </a:t>
            </a:r>
            <a:r>
              <a:rPr lang="ko-KR" altLang="en-US" sz="1600" b="1" u="sng" dirty="0">
                <a:solidFill>
                  <a:srgbClr val="FF0000"/>
                </a:solidFill>
              </a:rPr>
              <a:t>사실과 다른 경우 증빙서류를 제출하여 보완</a:t>
            </a:r>
            <a:r>
              <a:rPr lang="ko-KR" altLang="en-US" sz="1600" b="1" dirty="0">
                <a:solidFill>
                  <a:srgbClr val="FF0000"/>
                </a:solidFill>
              </a:rPr>
              <a:t>하는 과정입니다</a:t>
            </a:r>
            <a:endParaRPr lang="en-US" altLang="ko-KR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C2FAE-8D2F-4A4A-B229-378E28ECA7B9}"/>
              </a:ext>
            </a:extLst>
          </p:cNvPr>
          <p:cNvSpPr txBox="1"/>
          <p:nvPr/>
        </p:nvSpPr>
        <p:spPr>
          <a:xfrm>
            <a:off x="4139952" y="2276872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[</a:t>
            </a:r>
            <a:r>
              <a:rPr lang="ko-KR" altLang="en-US" sz="1400" b="1" dirty="0"/>
              <a:t>주의사항</a:t>
            </a:r>
            <a:r>
              <a:rPr lang="en-US" altLang="ko-KR" sz="1400" b="1" dirty="0"/>
              <a:t>]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9875367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S:\5.중소기업 취업연계 장학금(희망사다리)\★ 2018년 중소기업 취업연계 장학금\001. 사업계획 수립\2유형\전산개발\매뉴얼\학생\화면캡쳐\홈페이지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2177009"/>
            <a:ext cx="8724776" cy="44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순서도: 처리 9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1</a:t>
            </a:r>
            <a:endParaRPr lang="ko-KR" altLang="en-US" b="1" dirty="0"/>
          </a:p>
        </p:txBody>
      </p:sp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231" y="11663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로그인 및 장학금 페이지로 이동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107504" y="629880"/>
            <a:ext cx="8917226" cy="1152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/>
              <a:t>① </a:t>
            </a:r>
            <a:r>
              <a:rPr lang="ko-KR" altLang="en-US" sz="1600" b="1" dirty="0"/>
              <a:t>로그인 버튼을 클릭하여 홈페이지 로그인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② </a:t>
            </a:r>
            <a:r>
              <a:rPr lang="ko-KR" altLang="en-US" sz="1600" b="1" dirty="0"/>
              <a:t>장학금 메뉴로 마우스를 이동하면 하단의 상세메뉴가 열림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③ ‘</a:t>
            </a:r>
            <a:r>
              <a:rPr lang="ko-KR" altLang="en-US" sz="1600" b="1" dirty="0"/>
              <a:t>고졸 후학습자 장학금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희망사다리 </a:t>
            </a:r>
            <a:r>
              <a:rPr lang="en-US" altLang="ko-KR" sz="1600" b="1" dirty="0"/>
              <a:t>Ⅱ</a:t>
            </a:r>
            <a:r>
              <a:rPr lang="ko-KR" altLang="en-US" sz="1600" b="1" dirty="0"/>
              <a:t>유형</a:t>
            </a:r>
            <a:r>
              <a:rPr lang="en-US" altLang="ko-KR" sz="1600" b="1" dirty="0"/>
              <a:t>)’</a:t>
            </a:r>
            <a:r>
              <a:rPr lang="ko-KR" altLang="en-US" sz="1600" b="1" dirty="0"/>
              <a:t>을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클릭</a:t>
            </a:r>
            <a:endParaRPr lang="en-US" altLang="ko-KR" sz="1600" b="1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988840"/>
            <a:ext cx="8917226" cy="4680520"/>
          </a:xfrm>
          <a:prstGeom prst="flowChartProcess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580112" y="2177009"/>
            <a:ext cx="288032" cy="154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297206" y="2420888"/>
            <a:ext cx="330577" cy="1547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602131" y="3344812"/>
            <a:ext cx="778085" cy="2282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241257" y="195922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②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148064" y="191683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①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138263" y="31939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③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C9C5646-ACF9-49FE-9B62-AD8DF277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9" y="1645932"/>
            <a:ext cx="8828449" cy="4843322"/>
          </a:xfrm>
          <a:prstGeom prst="rect">
            <a:avLst/>
          </a:prstGeom>
        </p:spPr>
      </p:pic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07504" y="629880"/>
            <a:ext cx="8917226" cy="78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/>
              <a:t>① ‘</a:t>
            </a:r>
            <a:r>
              <a:rPr lang="ko-KR" altLang="en-US" sz="1600" b="1" dirty="0"/>
              <a:t>장학생 요건 확인</a:t>
            </a:r>
            <a:r>
              <a:rPr lang="en-US" altLang="ko-KR" sz="1600" b="1" dirty="0"/>
              <a:t>’ </a:t>
            </a:r>
            <a:r>
              <a:rPr lang="ko-KR" altLang="en-US" sz="1600" b="1" dirty="0"/>
              <a:t>탭을 클릭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</a:t>
            </a:r>
            <a:r>
              <a:rPr lang="en-US" altLang="ko-KR" sz="1100" dirty="0"/>
              <a:t> (</a:t>
            </a:r>
            <a:r>
              <a:rPr lang="ko-KR" altLang="en-US" sz="1100" dirty="0"/>
              <a:t>하기 홈페이지 캡쳐 이미지는 경로 참고본으로</a:t>
            </a:r>
            <a:r>
              <a:rPr lang="en-US" altLang="ko-KR" sz="1100" dirty="0"/>
              <a:t>,</a:t>
            </a:r>
            <a:r>
              <a:rPr lang="ko-KR" altLang="en-US" sz="1100" dirty="0"/>
              <a:t> 장학 일정 등의 상세 내용은 전학기 기준이므로 </a:t>
            </a:r>
            <a:r>
              <a:rPr lang="ko-KR" altLang="en-US" sz="1100" b="1" dirty="0"/>
              <a:t>경로</a:t>
            </a:r>
            <a:r>
              <a:rPr lang="ko-KR" altLang="en-US" sz="1100" dirty="0"/>
              <a:t>만 확인 요망</a:t>
            </a:r>
            <a:r>
              <a:rPr lang="en-US" altLang="ko-KR" sz="1100" dirty="0"/>
              <a:t>)</a:t>
            </a:r>
            <a:endParaRPr lang="en-US" altLang="ko-KR" sz="16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628800"/>
            <a:ext cx="8917226" cy="5040560"/>
          </a:xfrm>
          <a:prstGeom prst="flowChartProcess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378638" y="3621745"/>
            <a:ext cx="1440000" cy="367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876256" y="357301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①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순서도: 처리 20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</a:t>
            </a:r>
            <a:endParaRPr lang="ko-KR" altLang="en-US" b="1" dirty="0"/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231" y="116632"/>
            <a:ext cx="475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장학금 소개 페이지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&gt;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장학생 요건 확인</a:t>
            </a:r>
          </a:p>
        </p:txBody>
      </p:sp>
    </p:spTree>
    <p:extLst>
      <p:ext uri="{BB962C8B-B14F-4D97-AF65-F5344CB8AC3E}">
        <p14:creationId xmlns:p14="http://schemas.microsoft.com/office/powerpoint/2010/main" val="928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6379F16-2B0B-4915-961D-5668ACCBE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0" y="1876143"/>
            <a:ext cx="6898341" cy="4754974"/>
          </a:xfrm>
          <a:prstGeom prst="rect">
            <a:avLst/>
          </a:prstGeom>
        </p:spPr>
      </p:pic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07504" y="567730"/>
            <a:ext cx="8917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400" dirty="0"/>
              <a:t>장학생 요건 재확인</a:t>
            </a:r>
            <a:r>
              <a:rPr lang="en-US" altLang="ko-KR" sz="1400" dirty="0"/>
              <a:t>(</a:t>
            </a:r>
            <a:r>
              <a:rPr lang="ko-KR" altLang="en-US" sz="1400" dirty="0"/>
              <a:t>이의신청</a:t>
            </a:r>
            <a:r>
              <a:rPr lang="en-US" altLang="ko-KR" sz="1400" dirty="0"/>
              <a:t>)</a:t>
            </a:r>
            <a:r>
              <a:rPr lang="ko-KR" altLang="en-US" sz="1400" dirty="0"/>
              <a:t> 신청기간 확인 </a:t>
            </a:r>
            <a:r>
              <a:rPr lang="en-US" altLang="ko-KR" sz="1400" b="1" dirty="0">
                <a:solidFill>
                  <a:srgbClr val="FF0000"/>
                </a:solidFill>
              </a:rPr>
              <a:t>* </a:t>
            </a:r>
            <a:r>
              <a:rPr lang="ko-KR" altLang="en-US" sz="1400" b="1" dirty="0">
                <a:solidFill>
                  <a:srgbClr val="FF0000"/>
                </a:solidFill>
              </a:rPr>
              <a:t>신청기간 경과 후에는 제출 및 수정 불가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/>
              <a:t>② 장학생 요건 확인 결과표에서 </a:t>
            </a:r>
            <a:r>
              <a:rPr lang="en-US" altLang="ko-KR" sz="1400" dirty="0"/>
              <a:t>1</a:t>
            </a:r>
            <a:r>
              <a:rPr lang="ko-KR" altLang="en-US" sz="1400" dirty="0"/>
              <a:t>차 심사 결과 확인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/>
              <a:t>③ </a:t>
            </a:r>
            <a:r>
              <a:rPr lang="en-US" altLang="ko-KR" sz="1400" dirty="0"/>
              <a:t>‘</a:t>
            </a:r>
            <a:r>
              <a:rPr lang="ko-KR" altLang="en-US" sz="1400" dirty="0"/>
              <a:t>재직기간</a:t>
            </a:r>
            <a:r>
              <a:rPr lang="en-US" altLang="ko-KR" sz="1400" dirty="0"/>
              <a:t>’ </a:t>
            </a:r>
            <a:r>
              <a:rPr lang="ko-KR" altLang="en-US" sz="1400" dirty="0"/>
              <a:t>심사항목</a:t>
            </a:r>
            <a:r>
              <a:rPr lang="en-US" altLang="ko-KR" sz="1400" dirty="0"/>
              <a:t> </a:t>
            </a:r>
            <a:r>
              <a:rPr lang="en-US" altLang="ko-KR" sz="1400" b="1" dirty="0"/>
              <a:t>‘</a:t>
            </a:r>
            <a:r>
              <a:rPr lang="ko-KR" altLang="en-US" sz="1400" b="1" dirty="0"/>
              <a:t>상세보기</a:t>
            </a:r>
            <a:r>
              <a:rPr lang="en-US" altLang="ko-KR" sz="1400" b="1" dirty="0"/>
              <a:t>’ </a:t>
            </a:r>
            <a:r>
              <a:rPr lang="ko-KR" altLang="en-US" sz="1400" b="1" dirty="0"/>
              <a:t>버튼 클릭</a:t>
            </a:r>
            <a:r>
              <a:rPr lang="ko-KR" altLang="en-US" sz="1400" dirty="0"/>
              <a:t>하여</a:t>
            </a:r>
            <a:r>
              <a:rPr lang="en-US" altLang="ko-KR" sz="1400" dirty="0"/>
              <a:t>, </a:t>
            </a:r>
            <a:r>
              <a:rPr lang="ko-KR" altLang="en-US" sz="1400" dirty="0">
                <a:solidFill>
                  <a:srgbClr val="FF0000"/>
                </a:solidFill>
              </a:rPr>
              <a:t>재직기간 산출에 반영된 </a:t>
            </a:r>
            <a:r>
              <a:rPr lang="ko-KR" altLang="en-US" sz="1400" b="1" dirty="0">
                <a:solidFill>
                  <a:srgbClr val="FF0000"/>
                </a:solidFill>
              </a:rPr>
              <a:t>고용보험 가입 상세정보 확인</a:t>
            </a:r>
            <a:endParaRPr lang="en-US" altLang="ko-KR" sz="1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/>
              <a:t>④ 재확인 요청 대상 중 재확인이 필요한 항목이 있는 경우 </a:t>
            </a:r>
            <a:r>
              <a:rPr lang="en-US" altLang="ko-KR" sz="1400" b="1" dirty="0"/>
              <a:t>‘</a:t>
            </a:r>
            <a:r>
              <a:rPr lang="ko-KR" altLang="en-US" sz="1400" b="1" dirty="0"/>
              <a:t>재확인 요청하기</a:t>
            </a:r>
            <a:r>
              <a:rPr lang="en-US" altLang="ko-KR" sz="1400" b="1" dirty="0"/>
              <a:t>’ </a:t>
            </a:r>
            <a:r>
              <a:rPr lang="ko-KR" altLang="en-US" sz="1400" b="1" dirty="0"/>
              <a:t>버튼 클릭 </a:t>
            </a:r>
            <a:endParaRPr lang="en-US" altLang="ko-KR" sz="1400" b="1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1952725"/>
            <a:ext cx="8917226" cy="4716635"/>
          </a:xfrm>
          <a:prstGeom prst="flowChartProcess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순서도: 처리 20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3</a:t>
            </a:r>
            <a:endParaRPr lang="ko-KR" altLang="en-US" b="1" dirty="0"/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231" y="116632"/>
            <a:ext cx="300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차 심사 결과 확인 방법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572" y="24428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  <a:r>
              <a:rPr lang="en-US" altLang="ko-KR" sz="1500" b="1" dirty="0">
                <a:solidFill>
                  <a:srgbClr val="FF0000"/>
                </a:solidFill>
              </a:rPr>
              <a:t>(</a:t>
            </a:r>
            <a:r>
              <a:rPr lang="ko-KR" altLang="en-US" sz="1500" b="1" dirty="0">
                <a:solidFill>
                  <a:srgbClr val="FF0000"/>
                </a:solidFill>
              </a:rPr>
              <a:t>기간 예시</a:t>
            </a:r>
            <a:r>
              <a:rPr lang="en-US" altLang="ko-KR" sz="1500" b="1" dirty="0">
                <a:solidFill>
                  <a:srgbClr val="FF0000"/>
                </a:solidFill>
              </a:rPr>
              <a:t>)</a:t>
            </a:r>
            <a:endParaRPr lang="ko-KR" altLang="en-US" sz="1500" b="1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67029" y="3337719"/>
            <a:ext cx="1359755" cy="2952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439337" y="3337719"/>
            <a:ext cx="494672" cy="2952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732531" y="5219152"/>
            <a:ext cx="517384" cy="138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407038" y="51913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2166" y="32655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971600" y="2764072"/>
            <a:ext cx="2706290" cy="88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15131" y="328094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196261" y="3782166"/>
            <a:ext cx="2628162" cy="22896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꺾인 연결선 30"/>
          <p:cNvCxnSpPr>
            <a:cxnSpLocks/>
            <a:stCxn id="20" idx="3"/>
          </p:cNvCxnSpPr>
          <p:nvPr/>
        </p:nvCxnSpPr>
        <p:spPr>
          <a:xfrm flipV="1">
            <a:off x="3249915" y="5211162"/>
            <a:ext cx="1946346" cy="77135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98" y="6380187"/>
            <a:ext cx="1525247" cy="28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4760317" y="6436484"/>
            <a:ext cx="703804" cy="1696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418966" y="6361583"/>
            <a:ext cx="3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6435558" y="2852936"/>
            <a:ext cx="2384914" cy="5760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rgbClr val="FF0000"/>
                </a:solidFill>
              </a:rPr>
              <a:t>심사항목별 상세 내용은 </a:t>
            </a:r>
            <a:endParaRPr lang="en-US" altLang="ko-KR" sz="1400" dirty="0">
              <a:solidFill>
                <a:srgbClr val="FF0000"/>
              </a:solidFill>
            </a:endParaRPr>
          </a:p>
          <a:p>
            <a:pPr algn="ctr"/>
            <a:r>
              <a:rPr lang="ko-KR" altLang="en-US" sz="1400" dirty="0">
                <a:solidFill>
                  <a:srgbClr val="FF0000"/>
                </a:solidFill>
              </a:rPr>
              <a:t>다음 페이지 참고</a:t>
            </a:r>
          </a:p>
        </p:txBody>
      </p:sp>
      <p:cxnSp>
        <p:nvCxnSpPr>
          <p:cNvPr id="39" name="꺾인 연결선 34">
            <a:extLst>
              <a:ext uri="{FF2B5EF4-FFF2-40B4-BE49-F238E27FC236}">
                <a16:creationId xmlns:a16="http://schemas.microsoft.com/office/drawing/2014/main" id="{56053E4D-098E-4769-89A7-2B9A7CBEA71C}"/>
              </a:ext>
            </a:extLst>
          </p:cNvPr>
          <p:cNvCxnSpPr/>
          <p:nvPr/>
        </p:nvCxnSpPr>
        <p:spPr>
          <a:xfrm rot="5400000" flipH="1" flipV="1">
            <a:off x="4030133" y="912858"/>
            <a:ext cx="138289" cy="4672561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C4EE6574-5843-41D5-85EB-805CC0E69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49" y="3801900"/>
            <a:ext cx="2612530" cy="225016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34FA418-4284-4427-BD3B-056A6C876D38}"/>
              </a:ext>
            </a:extLst>
          </p:cNvPr>
          <p:cNvSpPr/>
          <p:nvPr/>
        </p:nvSpPr>
        <p:spPr>
          <a:xfrm>
            <a:off x="2822536" y="2447496"/>
            <a:ext cx="680838" cy="26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F76BD7D-35D8-46A5-BE14-CEDC5C131A0A}"/>
              </a:ext>
            </a:extLst>
          </p:cNvPr>
          <p:cNvSpPr/>
          <p:nvPr/>
        </p:nvSpPr>
        <p:spPr>
          <a:xfrm>
            <a:off x="6168640" y="2432659"/>
            <a:ext cx="680838" cy="11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11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07504" y="548680"/>
            <a:ext cx="8917226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400" b="1" dirty="0">
                <a:highlight>
                  <a:srgbClr val="FFFF00"/>
                </a:highlight>
              </a:rPr>
              <a:t>① </a:t>
            </a:r>
            <a:r>
              <a:rPr lang="ko-KR" altLang="en-US" sz="1400" b="1" dirty="0">
                <a:highlight>
                  <a:srgbClr val="FFFF00"/>
                </a:highlight>
              </a:rPr>
              <a:t>심사항목에 따라 요건 재확인</a:t>
            </a:r>
            <a:r>
              <a:rPr lang="en-US" altLang="ko-KR" sz="1400" b="1" dirty="0">
                <a:highlight>
                  <a:srgbClr val="FFFF00"/>
                </a:highlight>
              </a:rPr>
              <a:t>(</a:t>
            </a:r>
            <a:r>
              <a:rPr lang="ko-KR" altLang="en-US" sz="1400" b="1" dirty="0">
                <a:highlight>
                  <a:srgbClr val="FFFF00"/>
                </a:highlight>
              </a:rPr>
              <a:t>이의신청</a:t>
            </a:r>
            <a:r>
              <a:rPr lang="en-US" altLang="ko-KR" sz="1400" b="1" dirty="0">
                <a:highlight>
                  <a:srgbClr val="FFFF00"/>
                </a:highlight>
              </a:rPr>
              <a:t>)</a:t>
            </a:r>
            <a:r>
              <a:rPr lang="ko-KR" altLang="en-US" sz="1400" b="1" dirty="0">
                <a:highlight>
                  <a:srgbClr val="FFFF00"/>
                </a:highlight>
              </a:rPr>
              <a:t> 가능 여부 상이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- </a:t>
            </a:r>
            <a:r>
              <a:rPr lang="ko-KR" altLang="en-US" sz="1400" b="1" dirty="0"/>
              <a:t>기본 요건</a:t>
            </a:r>
            <a:r>
              <a:rPr lang="en-US" altLang="ko-KR" sz="1400" dirty="0"/>
              <a:t>: </a:t>
            </a:r>
            <a:r>
              <a:rPr lang="ko-KR" altLang="en-US" sz="1400" dirty="0"/>
              <a:t>선발을 위한 기본 요건으로</a:t>
            </a:r>
            <a:r>
              <a:rPr lang="en-US" altLang="ko-KR" sz="1400" dirty="0"/>
              <a:t>, </a:t>
            </a:r>
            <a:r>
              <a:rPr lang="ko-KR" altLang="en-US" sz="1400" u="sng" dirty="0"/>
              <a:t>‘</a:t>
            </a:r>
            <a:r>
              <a:rPr lang="ko-KR" altLang="en-US" sz="1400" u="sng" dirty="0" err="1"/>
              <a:t>미충족</a:t>
            </a:r>
            <a:r>
              <a:rPr lang="ko-KR" altLang="en-US" sz="1400" u="sng" dirty="0"/>
              <a:t>’ 시 탈락</a:t>
            </a:r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- </a:t>
            </a:r>
            <a:r>
              <a:rPr lang="ko-KR" altLang="en-US" sz="1400" b="1" dirty="0"/>
              <a:t>선발 배점 요건</a:t>
            </a:r>
            <a:r>
              <a:rPr lang="en-US" altLang="ko-KR" sz="1400" dirty="0"/>
              <a:t>: </a:t>
            </a:r>
            <a:r>
              <a:rPr lang="ko-KR" altLang="en-US" sz="1400" dirty="0"/>
              <a:t>기본 요건은 아니나</a:t>
            </a:r>
            <a:r>
              <a:rPr lang="en-US" altLang="ko-KR" sz="1400" dirty="0"/>
              <a:t>, </a:t>
            </a:r>
            <a:r>
              <a:rPr lang="ko-KR" altLang="en-US" sz="1400" u="sng" dirty="0"/>
              <a:t>선발배점 </a:t>
            </a:r>
            <a:r>
              <a:rPr lang="ko-KR" altLang="en-US" sz="1400" u="sng" dirty="0" err="1"/>
              <a:t>후순위</a:t>
            </a:r>
            <a:r>
              <a:rPr lang="ko-KR" altLang="en-US" sz="1400" u="sng" dirty="0"/>
              <a:t> 시 장학생으로 선발되지 않을 수 있음</a:t>
            </a:r>
            <a:endParaRPr lang="en-US" altLang="ko-KR" sz="1400" u="sng" dirty="0"/>
          </a:p>
          <a:p>
            <a:pPr fontAlgn="base">
              <a:lnSpc>
                <a:spcPct val="150000"/>
              </a:lnSpc>
            </a:pPr>
            <a:r>
              <a:rPr lang="ko-KR" altLang="en-US" sz="1400" dirty="0"/>
              <a:t>② 하기 요건을 모두 충족하더라도</a:t>
            </a:r>
            <a:r>
              <a:rPr lang="en-US" altLang="ko-KR" sz="1400" dirty="0"/>
              <a:t>, </a:t>
            </a:r>
            <a:r>
              <a:rPr lang="ko-KR" altLang="en-US" sz="1400" b="1" dirty="0"/>
              <a:t>기 수혜 학기에 대한 의무재직 미완료일 경우 최종 심사에서 탈락</a:t>
            </a:r>
            <a:endParaRPr lang="en-US" altLang="ko-KR" sz="1400" b="1" dirty="0"/>
          </a:p>
          <a:p>
            <a:pPr fontAlgn="base">
              <a:lnSpc>
                <a:spcPct val="150000"/>
              </a:lnSpc>
            </a:pPr>
            <a:r>
              <a:rPr lang="en-US" altLang="ko-KR" sz="1400" b="1" dirty="0"/>
              <a:t> </a:t>
            </a:r>
            <a:r>
              <a:rPr lang="en-US" altLang="ko-KR" sz="1400" dirty="0"/>
              <a:t>- 2018</a:t>
            </a:r>
            <a:r>
              <a:rPr lang="ko-KR" altLang="en-US" sz="1400" dirty="0"/>
              <a:t>년 </a:t>
            </a:r>
            <a:r>
              <a:rPr lang="en-US" altLang="ko-KR" sz="1400" dirty="0"/>
              <a:t>2</a:t>
            </a:r>
            <a:r>
              <a:rPr lang="ko-KR" altLang="en-US" sz="1400" dirty="0"/>
              <a:t>학기</a:t>
            </a:r>
            <a:r>
              <a:rPr lang="en-US" altLang="ko-KR" sz="1400" dirty="0"/>
              <a:t>~2021</a:t>
            </a:r>
            <a:r>
              <a:rPr lang="ko-KR" altLang="en-US" sz="1400" dirty="0"/>
              <a:t>년 </a:t>
            </a:r>
            <a:r>
              <a:rPr lang="en-US" altLang="ko-KR" sz="1400" dirty="0"/>
              <a:t>1</a:t>
            </a:r>
            <a:r>
              <a:rPr lang="ko-KR" altLang="en-US" sz="1400" dirty="0"/>
              <a:t>학기 고졸 후학습자 장학금을 </a:t>
            </a:r>
            <a:r>
              <a:rPr lang="ko-KR" altLang="en-US" sz="1400" dirty="0" err="1"/>
              <a:t>수혜한</a:t>
            </a:r>
            <a:r>
              <a:rPr lang="ko-KR" altLang="en-US" sz="1400" dirty="0"/>
              <a:t> 경우 모든 학기에 대한 의무재직 완료 필요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en-US" altLang="ko-KR" sz="1400" dirty="0"/>
              <a:t> - </a:t>
            </a:r>
            <a:r>
              <a:rPr lang="ko-KR" altLang="en-US" sz="1400" dirty="0"/>
              <a:t>수혜 학기에 대한 의무재직 이행여부 확인 후 </a:t>
            </a:r>
            <a:r>
              <a:rPr lang="ko-KR" altLang="en-US" sz="1400" dirty="0" err="1"/>
              <a:t>미이행</a:t>
            </a:r>
            <a:r>
              <a:rPr lang="ko-KR" altLang="en-US" sz="1400" dirty="0"/>
              <a:t> 학기에 대한 ‘의무재직 상시보고’ 필요</a:t>
            </a:r>
            <a:endParaRPr lang="en-US" altLang="ko-KR" sz="1400" dirty="0"/>
          </a:p>
          <a:p>
            <a:pPr fontAlgn="base">
              <a:lnSpc>
                <a:spcPct val="150000"/>
              </a:lnSpc>
            </a:pPr>
            <a:r>
              <a:rPr lang="ko-KR" altLang="en-US" sz="1400" dirty="0"/>
              <a:t>③ </a:t>
            </a:r>
            <a:r>
              <a:rPr lang="ko-KR" altLang="en-US" sz="1400" b="1" dirty="0"/>
              <a:t>심사 결과 확인 후 필요 시 증빙서류 준비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다음 페이지</a:t>
            </a:r>
            <a:r>
              <a:rPr lang="en-US" altLang="ko-KR" sz="1400" b="1" dirty="0"/>
              <a:t>)</a:t>
            </a:r>
            <a:endParaRPr lang="ko-KR" altLang="en-US" sz="1400" b="1" dirty="0"/>
          </a:p>
        </p:txBody>
      </p:sp>
      <p:sp>
        <p:nvSpPr>
          <p:cNvPr id="21" name="순서도: 처리 20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4</a:t>
            </a:r>
            <a:endParaRPr lang="ko-KR" altLang="en-US" b="1" dirty="0"/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231" y="116632"/>
            <a:ext cx="3257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차 심사항목 별 상세 내용</a:t>
            </a: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534191"/>
              </p:ext>
            </p:extLst>
          </p:nvPr>
        </p:nvGraphicFramePr>
        <p:xfrm>
          <a:off x="308323" y="2924944"/>
          <a:ext cx="8584157" cy="36724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6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63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항목 구분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심사항목 및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이의신청 가능 여부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상세 내용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기본요건</a:t>
                      </a:r>
                    </a:p>
                  </a:txBody>
                  <a:tcPr marL="64770" marR="64770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학적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성적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지원횟수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불가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하나라도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미충족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시 탈락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대학으로 문의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기본요건</a:t>
                      </a:r>
                    </a:p>
                  </a:txBody>
                  <a:tcPr marL="64770" marR="64770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최종학력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가능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미충족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시 탈락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이의신청 필요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선발배점</a:t>
                      </a:r>
                    </a:p>
                  </a:txBody>
                  <a:tcPr marL="64770" marR="64770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고등학교졸업유형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가능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10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선발배점 추가 적용 원하는 경우 </a:t>
                      </a:r>
                      <a:r>
                        <a:rPr lang="ko-KR" altLang="en-US" sz="1000" b="1" kern="12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이의신청 필요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직업계고 졸업자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일반계고 위탁과정 수료자만 해당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75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선발배점</a:t>
                      </a:r>
                    </a:p>
                  </a:txBody>
                  <a:tcPr marL="64770" marR="64770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출산여부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가능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fontAlgn="base" latinLnBrk="0"/>
                      <a:r>
                        <a:rPr lang="en-US" altLang="ko-KR" sz="10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10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선발배점 추가 적용 원하는 경우 </a:t>
                      </a:r>
                      <a:r>
                        <a:rPr lang="ko-KR" altLang="en-US" sz="1000" b="1" kern="12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이의신청 필요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만 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세 이상 여성만 해당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7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선발배점</a:t>
                      </a:r>
                    </a:p>
                  </a:txBody>
                  <a:tcPr marL="64770" marR="64770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병역여부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가능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* </a:t>
                      </a:r>
                      <a:r>
                        <a:rPr lang="ko-KR" altLang="en-US" sz="10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선발배점 추가 적용 원하는 경우 </a:t>
                      </a:r>
                      <a:r>
                        <a:rPr lang="ko-KR" altLang="en-US" sz="1000" b="1" kern="12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이의신청 필요</a:t>
                      </a: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만 </a:t>
                      </a: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35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 이상</a:t>
                      </a: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~39</a:t>
                      </a:r>
                      <a:r>
                        <a:rPr lang="ko-KR" altLang="en-US" sz="10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 이하만 해당</a:t>
                      </a:r>
                      <a:r>
                        <a:rPr lang="en-US" altLang="ko-KR" sz="10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0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23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기본요건</a:t>
                      </a:r>
                      <a:r>
                        <a:rPr lang="en-US" altLang="ko-KR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선발배점</a:t>
                      </a:r>
                      <a:endParaRPr lang="en-US" altLang="ko-KR" sz="100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동시 적용</a:t>
                      </a:r>
                    </a:p>
                  </a:txBody>
                  <a:tcPr marL="64770" marR="64770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총 재직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기간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기업재직기간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가능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하나라도 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미충족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’ 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시 탈락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이의신청 필요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상세보기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’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클릭 시 병역기간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미반영인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경우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병적증명서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제출 가능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단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기업체 재직 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180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일 이상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)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* ‘</a:t>
                      </a:r>
                      <a:r>
                        <a:rPr lang="ko-KR" altLang="en-US" sz="1000" b="1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충족</a:t>
                      </a:r>
                      <a:r>
                        <a:rPr lang="en-US" altLang="ko-KR" sz="1000" b="1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’</a:t>
                      </a:r>
                      <a:r>
                        <a:rPr lang="ko-KR" altLang="en-US" sz="1000" b="1" kern="1200" baseline="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이어도 선발배점 추가 적용 원하는 경우 제출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23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기본요건</a:t>
                      </a:r>
                      <a:r>
                        <a:rPr lang="en-US" altLang="ko-KR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선발배점</a:t>
                      </a:r>
                      <a:endParaRPr lang="en-US" altLang="ko-KR" sz="1000" kern="0" spc="-2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동시 적용</a:t>
                      </a:r>
                    </a:p>
                  </a:txBody>
                  <a:tcPr marL="64770" marR="64770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중소중견기업재직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대기업비영리기관 재직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가능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둘 다 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미충족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’ </a:t>
                      </a:r>
                      <a:r>
                        <a:rPr lang="ko-KR" altLang="en-US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시 탈락</a:t>
                      </a:r>
                      <a:r>
                        <a:rPr lang="en-US" altLang="ko-KR" sz="10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이의신청 필요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buFont typeface="Arial" charset="0"/>
                        <a:buNone/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* ‘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대기업비영리기관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’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항목이 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‘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충족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이나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,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 중소중견기업으로 인정받길 희망하는 경우 </a:t>
                      </a:r>
                      <a:r>
                        <a:rPr lang="ko-KR" altLang="en-US" sz="1000" b="1" baseline="0" dirty="0">
                          <a:latin typeface="+mn-ea"/>
                          <a:ea typeface="+mn-ea"/>
                        </a:rPr>
                        <a:t>이의신청 가능</a:t>
                      </a:r>
                      <a:endParaRPr lang="en-US" altLang="ko-KR" sz="1000" b="1" baseline="0" dirty="0">
                        <a:latin typeface="+mn-ea"/>
                        <a:ea typeface="+mn-ea"/>
                      </a:endParaRPr>
                    </a:p>
                    <a:p>
                      <a:pPr marL="0" indent="0" latinLnBrk="1">
                        <a:lnSpc>
                          <a:spcPct val="100000"/>
                        </a:lnSpc>
                        <a:buFont typeface="Arial" charset="0"/>
                        <a:buNone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* 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중소중견기업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&gt;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비영리기관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&gt;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대기업 순으로 선발 가점 시 우대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(FAQ 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참고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63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-2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기본요건</a:t>
                      </a:r>
                    </a:p>
                  </a:txBody>
                  <a:tcPr marL="64770" marR="64770" marT="17907" marB="1790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군관력학과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및</a:t>
                      </a:r>
                      <a:endParaRPr lang="en-US" altLang="ko-KR" sz="10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제한대학통과여부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불가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하나라도 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‘</a:t>
                      </a:r>
                      <a:r>
                        <a:rPr lang="ko-KR" altLang="en-US" sz="10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미충족</a:t>
                      </a: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’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시 탈락</a:t>
                      </a:r>
                    </a:p>
                  </a:txBody>
                  <a:tcPr marL="36000" marR="36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86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순서도: 처리 10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순서도: 처리 20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5</a:t>
            </a:r>
            <a:endParaRPr lang="ko-KR" altLang="en-US" b="1" dirty="0"/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231" y="116632"/>
            <a:ext cx="3712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재확인 요청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이의신청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서류 준비</a:t>
            </a:r>
          </a:p>
        </p:txBody>
      </p:sp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38538"/>
              </p:ext>
            </p:extLst>
          </p:nvPr>
        </p:nvGraphicFramePr>
        <p:xfrm>
          <a:off x="179512" y="620689"/>
          <a:ext cx="8845219" cy="49171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6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심사항목</a:t>
                      </a:r>
                      <a:endParaRPr lang="ko-KR" altLang="en-US" sz="10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j-lt"/>
                        </a:rPr>
                        <a:t>제출서류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latin typeface="+mj-lt"/>
                        </a:rPr>
                        <a:t>심사 내용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고등학교</a:t>
                      </a:r>
                      <a:endParaRPr lang="en-US" altLang="ko-K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졸업유형</a:t>
                      </a:r>
                      <a:endParaRPr lang="en-US" altLang="ko-KR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직업계고 졸업자</a:t>
                      </a:r>
                      <a:r>
                        <a:rPr lang="en-US" altLang="ko-KR" sz="1000" dirty="0"/>
                        <a:t>) </a:t>
                      </a:r>
                      <a:r>
                        <a:rPr lang="ko-KR" altLang="en-US" sz="1000" dirty="0"/>
                        <a:t>고등학교 졸업증명서</a:t>
                      </a:r>
                      <a:endParaRPr lang="en-US" altLang="ko-KR" sz="1000" dirty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일반계고 위탁과정 수료자</a:t>
                      </a:r>
                      <a:r>
                        <a:rPr lang="en-US" altLang="ko-KR" sz="1000" dirty="0"/>
                        <a:t>) </a:t>
                      </a:r>
                      <a:r>
                        <a:rPr lang="ko-KR" altLang="en-US" sz="1000" dirty="0"/>
                        <a:t>위탁과정 수료증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직업계고 졸업자</a:t>
                      </a:r>
                      <a:r>
                        <a:rPr lang="en-US" altLang="ko-KR" sz="1000" dirty="0"/>
                        <a:t>) </a:t>
                      </a:r>
                      <a:r>
                        <a:rPr lang="ko-KR" altLang="en-US" sz="1000" dirty="0"/>
                        <a:t>직업계고 졸업</a:t>
                      </a:r>
                      <a:r>
                        <a:rPr lang="ko-KR" altLang="en-US" sz="1000" baseline="0" dirty="0"/>
                        <a:t> 여부</a:t>
                      </a:r>
                      <a:r>
                        <a:rPr lang="en-US" altLang="ko-KR" sz="1000" baseline="0" dirty="0"/>
                        <a:t>(</a:t>
                      </a:r>
                      <a:r>
                        <a:rPr lang="ko-KR" altLang="en-US" sz="1000" baseline="0" dirty="0"/>
                        <a:t>학과여부로 심사</a:t>
                      </a:r>
                      <a:r>
                        <a:rPr lang="en-US" altLang="ko-KR" sz="1000" baseline="0" dirty="0"/>
                        <a:t>)</a:t>
                      </a:r>
                      <a:endParaRPr lang="en-US" altLang="ko-KR" sz="1000" dirty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(</a:t>
                      </a:r>
                      <a:r>
                        <a:rPr lang="ko-KR" altLang="en-US" sz="1000" dirty="0"/>
                        <a:t>일반계고 위탁과정 수료자</a:t>
                      </a:r>
                      <a:r>
                        <a:rPr lang="en-US" altLang="ko-KR" sz="1000" dirty="0"/>
                        <a:t>) </a:t>
                      </a:r>
                      <a:r>
                        <a:rPr lang="ko-KR" altLang="en-US" sz="1000" dirty="0"/>
                        <a:t>위탁과정 수료 </a:t>
                      </a:r>
                      <a:r>
                        <a:rPr lang="ko-KR" altLang="en-US" sz="1000" baseline="0" dirty="0"/>
                        <a:t>여부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1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/>
                        <a:t>청년여부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(</a:t>
                      </a:r>
                      <a:r>
                        <a:rPr lang="ko-KR" altLang="en-US" sz="1000" b="1" dirty="0"/>
                        <a:t>출산여부</a:t>
                      </a:r>
                      <a:r>
                        <a:rPr lang="en-US" altLang="ko-KR" sz="1000" b="1" dirty="0"/>
                        <a:t>)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가족관계증명서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출산 자녀 수만큼 만 나이에서 차감하여 연령 배점 적용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dirty="0"/>
                        <a:t>청년여부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/>
                        <a:t>(</a:t>
                      </a:r>
                      <a:r>
                        <a:rPr lang="ko-KR" altLang="en-US" sz="1000" b="1" dirty="0"/>
                        <a:t>병역여부</a:t>
                      </a:r>
                      <a:r>
                        <a:rPr lang="en-US" altLang="ko-KR" sz="1000" b="1" dirty="0"/>
                        <a:t>)</a:t>
                      </a:r>
                      <a:endParaRPr lang="ko-KR" alt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latin typeface="+mn-lt"/>
                        </a:rPr>
                        <a:t>병적증명서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- </a:t>
                      </a:r>
                      <a:r>
                        <a:rPr lang="ko-KR" altLang="en-US" sz="1000" dirty="0"/>
                        <a:t>총 재직기간에서 병역기간이 누락된 경우 기간 추가 </a:t>
                      </a:r>
                      <a:endParaRPr lang="en-US" altLang="ko-KR" sz="1000" dirty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- </a:t>
                      </a:r>
                      <a:r>
                        <a:rPr lang="ko-KR" altLang="en-US" sz="1000" dirty="0"/>
                        <a:t>만 </a:t>
                      </a:r>
                      <a:r>
                        <a:rPr lang="en-US" altLang="ko-KR" sz="1000" dirty="0"/>
                        <a:t>35</a:t>
                      </a:r>
                      <a:r>
                        <a:rPr lang="ko-KR" altLang="en-US" sz="1000" dirty="0"/>
                        <a:t>세 이상 </a:t>
                      </a:r>
                      <a:r>
                        <a:rPr lang="en-US" altLang="ko-KR" sz="1000" dirty="0"/>
                        <a:t>39</a:t>
                      </a:r>
                      <a:r>
                        <a:rPr lang="ko-KR" altLang="en-US" sz="1000" dirty="0"/>
                        <a:t>세 이하 </a:t>
                      </a:r>
                      <a:r>
                        <a:rPr lang="ko-KR" altLang="en-US" sz="1000" dirty="0" err="1"/>
                        <a:t>군필자의</a:t>
                      </a:r>
                      <a:r>
                        <a:rPr lang="ko-KR" altLang="en-US" sz="1000" dirty="0"/>
                        <a:t> 경우 청년으로 인정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최종학력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①</a:t>
                      </a:r>
                      <a:r>
                        <a:rPr lang="ko-KR" altLang="en-US" sz="1000" baseline="0" dirty="0"/>
                        <a:t> </a:t>
                      </a:r>
                      <a:r>
                        <a:rPr lang="ko-KR" altLang="en-US" sz="1000" dirty="0"/>
                        <a:t>전문학사 </a:t>
                      </a:r>
                      <a:r>
                        <a:rPr lang="ko-KR" altLang="en-US" sz="1000" dirty="0" err="1"/>
                        <a:t>학위증</a:t>
                      </a:r>
                      <a:r>
                        <a:rPr lang="ko-KR" altLang="en-US" sz="1000" dirty="0"/>
                        <a:t> 또는 졸업증명서</a:t>
                      </a:r>
                      <a:endParaRPr lang="en-US" altLang="ko-KR" sz="1000" dirty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② 사업자 등록증 및 재직증명서</a:t>
                      </a:r>
                      <a:endParaRPr lang="en-US" altLang="ko-KR" sz="1000" dirty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    (</a:t>
                      </a:r>
                      <a:r>
                        <a:rPr lang="ko-KR" altLang="en-US" sz="1000" dirty="0"/>
                        <a:t>전문학사 취득일 전 </a:t>
                      </a:r>
                      <a:r>
                        <a:rPr lang="en-US" altLang="ko-KR" sz="1000" dirty="0"/>
                        <a:t>2</a:t>
                      </a:r>
                      <a:r>
                        <a:rPr lang="ko-KR" altLang="en-US" sz="1000" dirty="0"/>
                        <a:t>년 재직경력 확인 필요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u="sng" dirty="0"/>
                        <a:t>전문학사 취득일 전 </a:t>
                      </a:r>
                      <a:r>
                        <a:rPr lang="en-US" altLang="ko-KR" sz="1000" b="1" u="sng" dirty="0"/>
                        <a:t>2</a:t>
                      </a:r>
                      <a:r>
                        <a:rPr lang="ko-KR" altLang="en-US" sz="1000" b="1" u="sng" dirty="0"/>
                        <a:t>년 재직경력이 존재</a:t>
                      </a:r>
                      <a:r>
                        <a:rPr lang="ko-KR" altLang="en-US" sz="1000" dirty="0"/>
                        <a:t>하는 전공심화 진학자</a:t>
                      </a:r>
                      <a:r>
                        <a:rPr lang="en-US" altLang="ko-KR" sz="1000" baseline="0" dirty="0"/>
                        <a:t> </a:t>
                      </a:r>
                      <a:r>
                        <a:rPr lang="ko-KR" altLang="en-US" sz="1000" baseline="0" dirty="0"/>
                        <a:t>또는 </a:t>
                      </a:r>
                      <a:r>
                        <a:rPr lang="en-US" altLang="ko-KR" sz="1000" baseline="0" dirty="0"/>
                        <a:t>4</a:t>
                      </a:r>
                      <a:r>
                        <a:rPr lang="ko-KR" altLang="en-US" sz="1000" baseline="0" dirty="0"/>
                        <a:t>년제 대학 신</a:t>
                      </a:r>
                      <a:r>
                        <a:rPr lang="en-US" altLang="ko-KR" sz="1000" baseline="0" dirty="0"/>
                        <a:t>·</a:t>
                      </a:r>
                      <a:r>
                        <a:rPr lang="ko-KR" altLang="en-US" sz="1000" baseline="0" dirty="0"/>
                        <a:t>편입자의 경우</a:t>
                      </a:r>
                      <a:r>
                        <a:rPr lang="en-US" altLang="ko-KR" sz="1000" baseline="0" dirty="0"/>
                        <a:t>, </a:t>
                      </a:r>
                      <a:r>
                        <a:rPr lang="ko-KR" altLang="en-US" sz="1000" baseline="0" dirty="0"/>
                        <a:t>최종학력 기준 충족으로 인정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총 재직기간</a:t>
                      </a: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기업재직기간</a:t>
                      </a:r>
                      <a:endParaRPr lang="ko-KR" altLang="en-US" sz="10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700"/>
                        </a:lnSpc>
                      </a:pPr>
                      <a:r>
                        <a:rPr lang="ko-KR" altLang="en-US" sz="1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▶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제출서류 상세 기준은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FAQ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참조</a:t>
                      </a:r>
                      <a:endParaRPr lang="en-US" altLang="ko-KR" sz="1000" b="1" dirty="0">
                        <a:solidFill>
                          <a:srgbClr val="FF0000"/>
                        </a:solidFill>
                      </a:endParaRPr>
                    </a:p>
                    <a:p>
                      <a:pPr latinLnBrk="1">
                        <a:lnSpc>
                          <a:spcPts val="1700"/>
                        </a:lnSpc>
                      </a:pPr>
                      <a:r>
                        <a:rPr lang="en-US" altLang="ko-KR" sz="1000" dirty="0"/>
                        <a:t>-</a:t>
                      </a:r>
                      <a:r>
                        <a:rPr lang="ko-KR" altLang="en-US" sz="1000" dirty="0"/>
                        <a:t> 사업자등록증</a:t>
                      </a:r>
                      <a:r>
                        <a:rPr lang="en-US" altLang="ko-KR" sz="1000" dirty="0"/>
                        <a:t>,  </a:t>
                      </a:r>
                      <a:r>
                        <a:rPr lang="ko-KR" altLang="en-US" sz="1000" dirty="0"/>
                        <a:t>재직증명서 또는 건강보험자격득실확인서</a:t>
                      </a:r>
                      <a:endParaRPr lang="ko-KR" altLang="en-US" sz="10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누락된 과거 재직기간</a:t>
                      </a:r>
                      <a:r>
                        <a:rPr lang="ko-KR" altLang="en-US" sz="1000" baseline="0" dirty="0"/>
                        <a:t> 추가 인정</a:t>
                      </a:r>
                      <a:endParaRPr lang="en-US" altLang="ko-KR" sz="1000" b="1" u="none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8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중소</a:t>
                      </a:r>
                      <a:r>
                        <a:rPr lang="en-US" altLang="ko-KR" sz="1000" b="1" dirty="0"/>
                        <a:t>·</a:t>
                      </a:r>
                      <a:r>
                        <a:rPr lang="ko-KR" altLang="en-US" sz="1000" b="1" dirty="0"/>
                        <a:t>중견기업재직</a:t>
                      </a:r>
                      <a:endParaRPr lang="ko-KR" altLang="en-US" sz="10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700"/>
                        </a:lnSpc>
                      </a:pPr>
                      <a:r>
                        <a:rPr lang="ko-KR" altLang="en-US" sz="1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▶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제출서류 상세 기준은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FAQ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참조</a:t>
                      </a:r>
                      <a:endParaRPr lang="en-US" altLang="ko-KR" sz="10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ts val="1700"/>
                        </a:lnSpc>
                        <a:buFontTx/>
                        <a:buChar char="-"/>
                      </a:pP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2021. 7. 1. 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기준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재직</a:t>
                      </a:r>
                      <a:r>
                        <a:rPr lang="ko-KR" alt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중인 중소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중견기업의 중소기업확인서</a:t>
                      </a:r>
                      <a:endParaRPr lang="en-US" altLang="ko-KR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latinLnBrk="1">
                        <a:lnSpc>
                          <a:spcPts val="1700"/>
                        </a:lnSpc>
                        <a:buFontTx/>
                        <a:buNone/>
                      </a:pP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(</a:t>
                      </a:r>
                      <a:r>
                        <a:rPr lang="ko-KR" alt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개인사업자 본인의 경우 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21. 7. 1. </a:t>
                      </a:r>
                      <a:r>
                        <a:rPr lang="ko-KR" alt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이후 발급한 사업자등록증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- 2021. 7. 1. </a:t>
                      </a:r>
                      <a:r>
                        <a:rPr lang="ko-KR" altLang="en-US" sz="1000" dirty="0"/>
                        <a:t>기준 재직 사실 확인이 필요한 경우</a:t>
                      </a:r>
                      <a:r>
                        <a:rPr lang="en-US" altLang="ko-KR" sz="1000" dirty="0"/>
                        <a:t>, </a:t>
                      </a:r>
                      <a:r>
                        <a:rPr lang="ko-KR" altLang="en-US" sz="1000" dirty="0"/>
                        <a:t>재직증명서 또는 건강보험자격득실확인서 등 추가 제출 필요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- </a:t>
                      </a:r>
                      <a:r>
                        <a:rPr lang="ko-KR" altLang="en-US" sz="1000" dirty="0"/>
                        <a:t>중소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중견기업 재직자로 인정</a:t>
                      </a:r>
                      <a:endParaRPr lang="en-US" altLang="ko-KR" sz="1000" dirty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r>
                        <a:rPr lang="en-US" altLang="ko-KR" sz="1000" dirty="0"/>
                        <a:t> ‘</a:t>
                      </a:r>
                      <a:r>
                        <a:rPr lang="ko-KR" altLang="en-US" sz="1000" dirty="0"/>
                        <a:t>대기업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비영리기관</a:t>
                      </a:r>
                      <a:r>
                        <a:rPr lang="en-US" altLang="ko-KR" sz="1000" dirty="0"/>
                        <a:t>’</a:t>
                      </a:r>
                      <a:r>
                        <a:rPr lang="en-US" altLang="ko-KR" sz="1000" baseline="0" dirty="0"/>
                        <a:t> </a:t>
                      </a:r>
                      <a:r>
                        <a:rPr lang="ko-KR" altLang="en-US" sz="1000" baseline="0" dirty="0"/>
                        <a:t>항목이 </a:t>
                      </a:r>
                      <a:r>
                        <a:rPr lang="en-US" altLang="ko-KR" sz="1000" baseline="0" dirty="0"/>
                        <a:t>‘</a:t>
                      </a:r>
                      <a:r>
                        <a:rPr lang="ko-KR" altLang="en-US" sz="1000" baseline="0" dirty="0"/>
                        <a:t>충족</a:t>
                      </a:r>
                      <a:r>
                        <a:rPr lang="en-US" altLang="ko-KR" sz="1000" baseline="0" dirty="0"/>
                        <a:t>’</a:t>
                      </a:r>
                      <a:r>
                        <a:rPr lang="ko-KR" altLang="en-US" sz="1000" baseline="0" dirty="0"/>
                        <a:t>이나</a:t>
                      </a:r>
                      <a:r>
                        <a:rPr lang="en-US" altLang="ko-KR" sz="1000" baseline="0" dirty="0"/>
                        <a:t>,</a:t>
                      </a:r>
                      <a:r>
                        <a:rPr lang="ko-KR" altLang="en-US" sz="1000" baseline="0" dirty="0"/>
                        <a:t> 중소중견기업으로 인정 원하는 경우 </a:t>
                      </a:r>
                      <a:r>
                        <a:rPr lang="en-US" altLang="ko-KR" sz="1000" baseline="0" dirty="0"/>
                        <a:t>‘</a:t>
                      </a:r>
                      <a:r>
                        <a:rPr lang="ko-KR" altLang="en-US" sz="1000" baseline="0" dirty="0"/>
                        <a:t>중소중견기업재직</a:t>
                      </a:r>
                      <a:r>
                        <a:rPr lang="en-US" altLang="ko-KR" sz="1000" baseline="0" dirty="0"/>
                        <a:t>’ </a:t>
                      </a:r>
                      <a:r>
                        <a:rPr lang="ko-KR" altLang="en-US" sz="1000" baseline="0" dirty="0"/>
                        <a:t>항목에 증빙 제출</a:t>
                      </a:r>
                      <a:endParaRPr lang="en-US" altLang="ko-K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7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/>
                        <a:t>대기업</a:t>
                      </a:r>
                      <a:r>
                        <a:rPr lang="en-US" altLang="ko-KR" sz="1000" b="1" dirty="0"/>
                        <a:t>·</a:t>
                      </a:r>
                      <a:r>
                        <a:rPr lang="ko-KR" altLang="en-US" sz="1000" b="1" dirty="0"/>
                        <a:t>비영리기관 재직</a:t>
                      </a:r>
                      <a:endParaRPr lang="ko-KR" altLang="en-US" sz="10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ts val="1700"/>
                        </a:lnSpc>
                      </a:pPr>
                      <a:r>
                        <a:rPr lang="ko-KR" altLang="en-US" sz="1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▶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제출서류 상세 기준은 </a:t>
                      </a:r>
                      <a:r>
                        <a:rPr lang="en-US" altLang="ko-KR" sz="1000" b="1" dirty="0">
                          <a:solidFill>
                            <a:srgbClr val="FF0000"/>
                          </a:solidFill>
                        </a:rPr>
                        <a:t>FAQ </a:t>
                      </a:r>
                      <a:r>
                        <a:rPr lang="ko-KR" altLang="en-US" sz="1000" b="1" dirty="0">
                          <a:solidFill>
                            <a:srgbClr val="FF0000"/>
                          </a:solidFill>
                        </a:rPr>
                        <a:t>참조</a:t>
                      </a:r>
                      <a:endParaRPr lang="en-US" altLang="ko-KR" sz="1000" b="1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ts val="1700"/>
                        </a:lnSpc>
                        <a:buFontTx/>
                        <a:buNone/>
                      </a:pPr>
                      <a:r>
                        <a:rPr lang="en-US" altLang="ko-KR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- 2021. 7. 1. </a:t>
                      </a:r>
                      <a:r>
                        <a:rPr lang="ko-KR" altLang="en-US" sz="1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기준 </a:t>
                      </a:r>
                      <a:r>
                        <a:rPr lang="ko-KR" alt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재직</a:t>
                      </a:r>
                      <a:r>
                        <a:rPr lang="ko-KR" alt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중인 대기업</a:t>
                      </a:r>
                      <a:r>
                        <a:rPr lang="en-US" altLang="ko-KR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비영리기관의 사업자등록증</a:t>
                      </a:r>
                      <a:endParaRPr lang="en-US" altLang="ko-KR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- 2021. 7. 1. </a:t>
                      </a:r>
                      <a:r>
                        <a:rPr lang="ko-KR" altLang="en-US" sz="1000" dirty="0"/>
                        <a:t>기준 재직 사실 확인이 필요한 경우</a:t>
                      </a:r>
                      <a:r>
                        <a:rPr lang="en-US" altLang="ko-KR" sz="1000" dirty="0"/>
                        <a:t>, </a:t>
                      </a:r>
                      <a:r>
                        <a:rPr lang="ko-KR" altLang="en-US" sz="1000" dirty="0"/>
                        <a:t>재직증명서 또는 건강보험자격득실확인서 등 추가 제출 필요</a:t>
                      </a:r>
                      <a:endParaRPr lang="ko-KR" alt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- </a:t>
                      </a:r>
                      <a:r>
                        <a:rPr lang="ko-KR" altLang="en-US" sz="1000" dirty="0"/>
                        <a:t>대기업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/>
                        <a:t>비영리기관 재직자로 인정</a:t>
                      </a:r>
                      <a:endParaRPr lang="en-US" altLang="ko-KR" sz="1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" name="아래쪽 리본 38"/>
          <p:cNvSpPr/>
          <p:nvPr/>
        </p:nvSpPr>
        <p:spPr>
          <a:xfrm>
            <a:off x="827584" y="5733256"/>
            <a:ext cx="7560840" cy="936104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i="1" dirty="0"/>
              <a:t>(</a:t>
            </a:r>
            <a:r>
              <a:rPr lang="ko-KR" altLang="en-US" b="1" i="1" dirty="0"/>
              <a:t>중요</a:t>
            </a:r>
            <a:r>
              <a:rPr lang="en-US" altLang="ko-KR" b="1" i="1" dirty="0"/>
              <a:t>)</a:t>
            </a:r>
            <a:r>
              <a:rPr lang="ko-KR" altLang="en-US" b="1" i="1" dirty="0"/>
              <a:t>제출서류 상세 내용은 반드시 </a:t>
            </a:r>
            <a:r>
              <a:rPr lang="en-US" altLang="ko-KR" b="1" i="1" u="sng" dirty="0"/>
              <a:t>FAQ </a:t>
            </a:r>
            <a:r>
              <a:rPr lang="ko-KR" altLang="en-US" b="1" i="1" u="sng" dirty="0"/>
              <a:t>참조 바람</a:t>
            </a:r>
            <a:endParaRPr lang="en-US" altLang="ko-KR" b="1" i="1" u="sng" dirty="0"/>
          </a:p>
          <a:p>
            <a:pPr algn="ctr"/>
            <a:r>
              <a:rPr lang="ko-KR" altLang="en-US" b="1" i="1" u="sng" dirty="0"/>
              <a:t>이의신청기간</a:t>
            </a:r>
            <a:r>
              <a:rPr lang="en-US" altLang="ko-KR" b="1" i="1" u="sng" dirty="0"/>
              <a:t> </a:t>
            </a:r>
            <a:r>
              <a:rPr lang="ko-KR" altLang="en-US" b="1" i="1" u="sng" dirty="0"/>
              <a:t>종료 후 서류제출 불가</a:t>
            </a:r>
            <a:endParaRPr lang="en-US" altLang="ko-KR" b="1" i="1" dirty="0"/>
          </a:p>
        </p:txBody>
      </p:sp>
    </p:spTree>
    <p:extLst>
      <p:ext uri="{BB962C8B-B14F-4D97-AF65-F5344CB8AC3E}">
        <p14:creationId xmlns:p14="http://schemas.microsoft.com/office/powerpoint/2010/main" val="148363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CA999B-E90B-4662-9FCD-018554876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18182"/>
            <a:ext cx="6591993" cy="4179170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107504" y="629880"/>
            <a:ext cx="891722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dirty="0"/>
              <a:t>① </a:t>
            </a:r>
            <a:r>
              <a:rPr lang="ko-KR" altLang="en-US" sz="1400" dirty="0"/>
              <a:t>재확인이 필요한 항목만 체크 </a:t>
            </a:r>
            <a:endParaRPr lang="en-US" altLang="ko-KR" sz="1400" dirty="0"/>
          </a:p>
          <a:p>
            <a:pPr>
              <a:lnSpc>
                <a:spcPct val="120000"/>
              </a:lnSpc>
            </a:pPr>
            <a:r>
              <a:rPr lang="ko-KR" altLang="en-US" sz="1400" dirty="0"/>
              <a:t>② </a:t>
            </a:r>
            <a:r>
              <a:rPr lang="ko-KR" altLang="en-US" sz="1400" b="1" dirty="0"/>
              <a:t>요청사유 작성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및 </a:t>
            </a:r>
            <a:r>
              <a:rPr lang="en-US" altLang="ko-KR" sz="1400" b="1" dirty="0"/>
              <a:t>‘</a:t>
            </a:r>
            <a:r>
              <a:rPr lang="ko-KR" altLang="en-US" sz="1400" b="1" dirty="0"/>
              <a:t>찾아보기</a:t>
            </a:r>
            <a:r>
              <a:rPr lang="en-US" altLang="ko-KR" sz="1400" b="1" dirty="0"/>
              <a:t>’</a:t>
            </a:r>
            <a:r>
              <a:rPr lang="ko-KR" altLang="en-US" sz="1400" b="1" dirty="0"/>
              <a:t>를 클릭하여 증빙서류 첨부</a:t>
            </a:r>
            <a:r>
              <a:rPr lang="en-US" altLang="ko-KR" sz="1400" dirty="0"/>
              <a:t>(‘</a:t>
            </a:r>
            <a:r>
              <a:rPr lang="ko-KR" altLang="en-US" sz="1400" dirty="0"/>
              <a:t>파일열기</a:t>
            </a:r>
            <a:r>
              <a:rPr lang="en-US" altLang="ko-KR" sz="1400" dirty="0"/>
              <a:t>’ </a:t>
            </a:r>
            <a:r>
              <a:rPr lang="ko-KR" altLang="en-US" sz="1400" dirty="0"/>
              <a:t>클릭 시 첨부한 증빙서류 확인 가능</a:t>
            </a:r>
            <a:r>
              <a:rPr lang="en-US" altLang="ko-KR" sz="1400" dirty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1400" dirty="0"/>
              <a:t>  * </a:t>
            </a:r>
            <a:r>
              <a:rPr lang="ko-KR" altLang="en-US" sz="1400" dirty="0"/>
              <a:t>항목별 </a:t>
            </a:r>
            <a:r>
              <a:rPr lang="en-US" altLang="ko-KR" sz="1400" dirty="0"/>
              <a:t>1</a:t>
            </a:r>
            <a:r>
              <a:rPr lang="ko-KR" altLang="en-US" sz="1400" dirty="0"/>
              <a:t>개 파일만 첨부 가능하며</a:t>
            </a:r>
            <a:r>
              <a:rPr lang="en-US" altLang="ko-KR" sz="1400" dirty="0"/>
              <a:t>, 2</a:t>
            </a:r>
            <a:r>
              <a:rPr lang="ko-KR" altLang="en-US" sz="1400" dirty="0"/>
              <a:t>개 이상 파일 첨부 시 압축하여 하나의 파일로 제출</a:t>
            </a:r>
            <a:endParaRPr lang="en-US" altLang="ko-KR" sz="1400" dirty="0"/>
          </a:p>
          <a:p>
            <a:pPr>
              <a:lnSpc>
                <a:spcPct val="120000"/>
              </a:lnSpc>
            </a:pPr>
            <a:r>
              <a:rPr lang="ko-KR" altLang="en-US" sz="1400" dirty="0"/>
              <a:t>③ </a:t>
            </a:r>
            <a:r>
              <a:rPr lang="en-US" altLang="ko-KR" sz="1400" dirty="0"/>
              <a:t>‘</a:t>
            </a:r>
            <a:r>
              <a:rPr lang="ko-KR" altLang="en-US" sz="1400" dirty="0"/>
              <a:t>초기화</a:t>
            </a:r>
            <a:r>
              <a:rPr lang="en-US" altLang="ko-KR" sz="1400" dirty="0"/>
              <a:t>’ </a:t>
            </a:r>
            <a:r>
              <a:rPr lang="ko-KR" altLang="en-US" sz="1400" dirty="0" err="1"/>
              <a:t>클릭시</a:t>
            </a:r>
            <a:r>
              <a:rPr lang="ko-KR" altLang="en-US" sz="1400" dirty="0"/>
              <a:t> 작성한 요청사유 및 첨부된 증빙서류가 삭제됨</a:t>
            </a:r>
            <a:endParaRPr lang="en-US" altLang="ko-KR" sz="1400" dirty="0"/>
          </a:p>
          <a:p>
            <a:pPr>
              <a:lnSpc>
                <a:spcPct val="120000"/>
              </a:lnSpc>
            </a:pPr>
            <a:r>
              <a:rPr lang="ko-KR" altLang="en-US" sz="1400" dirty="0"/>
              <a:t>④ </a:t>
            </a:r>
            <a:r>
              <a:rPr lang="en-US" altLang="ko-KR" sz="1400" dirty="0"/>
              <a:t>‘</a:t>
            </a:r>
            <a:r>
              <a:rPr lang="ko-KR" altLang="en-US" sz="1400" dirty="0"/>
              <a:t>뒤로</a:t>
            </a:r>
            <a:r>
              <a:rPr lang="en-US" altLang="ko-KR" sz="1400" dirty="0"/>
              <a:t>’ </a:t>
            </a:r>
            <a:r>
              <a:rPr lang="ko-KR" altLang="en-US" sz="1400" dirty="0" err="1"/>
              <a:t>클릭시</a:t>
            </a:r>
            <a:r>
              <a:rPr lang="ko-KR" altLang="en-US" sz="1400" dirty="0"/>
              <a:t> 작성중인 정보가 사라지며</a:t>
            </a:r>
            <a:r>
              <a:rPr lang="en-US" altLang="ko-KR" sz="1400" dirty="0"/>
              <a:t>, </a:t>
            </a:r>
            <a:r>
              <a:rPr lang="ko-KR" altLang="en-US" sz="1400" dirty="0"/>
              <a:t>장학생 요건 확인 결과 페이지로 돌아감</a:t>
            </a:r>
            <a:endParaRPr lang="en-US" altLang="ko-KR" sz="1400" dirty="0"/>
          </a:p>
          <a:p>
            <a:pPr>
              <a:lnSpc>
                <a:spcPct val="120000"/>
              </a:lnSpc>
            </a:pPr>
            <a:r>
              <a:rPr lang="ko-KR" altLang="en-US" sz="1400" dirty="0"/>
              <a:t>⑤ 요청정보 작성 완료 후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</a:rPr>
              <a:t>‘</a:t>
            </a:r>
            <a:r>
              <a:rPr lang="ko-KR" altLang="en-US" sz="1400" b="1" dirty="0">
                <a:solidFill>
                  <a:srgbClr val="FF0000"/>
                </a:solidFill>
              </a:rPr>
              <a:t>재확인 요청</a:t>
            </a:r>
            <a:r>
              <a:rPr lang="en-US" altLang="ko-KR" sz="1400" b="1" dirty="0">
                <a:solidFill>
                  <a:srgbClr val="FF0000"/>
                </a:solidFill>
              </a:rPr>
              <a:t>’ </a:t>
            </a:r>
            <a:r>
              <a:rPr lang="ko-KR" altLang="en-US" sz="1400" b="1" dirty="0">
                <a:solidFill>
                  <a:srgbClr val="FF0000"/>
                </a:solidFill>
              </a:rPr>
              <a:t>클릭 →</a:t>
            </a:r>
            <a:r>
              <a:rPr lang="en-US" altLang="ko-KR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 err="1">
                <a:solidFill>
                  <a:srgbClr val="FF0000"/>
                </a:solidFill>
              </a:rPr>
              <a:t>팝업창에서</a:t>
            </a:r>
            <a:r>
              <a:rPr lang="ko-KR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</a:rPr>
              <a:t>‘</a:t>
            </a:r>
            <a:r>
              <a:rPr lang="ko-KR" altLang="en-US" sz="1400" b="1" dirty="0">
                <a:solidFill>
                  <a:srgbClr val="FF0000"/>
                </a:solidFill>
              </a:rPr>
              <a:t>확인</a:t>
            </a:r>
            <a:r>
              <a:rPr lang="en-US" altLang="ko-KR" sz="1400" b="1" dirty="0">
                <a:solidFill>
                  <a:srgbClr val="FF0000"/>
                </a:solidFill>
              </a:rPr>
              <a:t>’ </a:t>
            </a:r>
            <a:r>
              <a:rPr lang="ko-KR" altLang="en-US" sz="1400" b="1" dirty="0">
                <a:solidFill>
                  <a:srgbClr val="FF0000"/>
                </a:solidFill>
              </a:rPr>
              <a:t>클릭하여 이의신청 완료</a:t>
            </a:r>
            <a:endParaRPr lang="en-US" altLang="ko-KR" sz="1400" b="1" dirty="0">
              <a:solidFill>
                <a:srgbClr val="FF0000"/>
              </a:solidFill>
            </a:endParaRPr>
          </a:p>
        </p:txBody>
      </p:sp>
      <p:sp>
        <p:nvSpPr>
          <p:cNvPr id="36" name="순서도: 처리 35"/>
          <p:cNvSpPr/>
          <p:nvPr/>
        </p:nvSpPr>
        <p:spPr>
          <a:xfrm>
            <a:off x="107504" y="2384206"/>
            <a:ext cx="8917226" cy="4285154"/>
          </a:xfrm>
          <a:prstGeom prst="flowChartProcess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순서도: 처리 20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6</a:t>
            </a:r>
            <a:endParaRPr lang="ko-KR" altLang="en-US" b="1" dirty="0"/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231" y="116632"/>
            <a:ext cx="3712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재확인 요청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이의신청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서류 제출</a:t>
            </a:r>
          </a:p>
        </p:txBody>
      </p:sp>
      <p:sp>
        <p:nvSpPr>
          <p:cNvPr id="95" name="순서도: 처리 94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48763" y="3486913"/>
            <a:ext cx="1134963" cy="2243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6" name="TextBox 25"/>
          <p:cNvSpPr txBox="1"/>
          <p:nvPr/>
        </p:nvSpPr>
        <p:spPr>
          <a:xfrm>
            <a:off x="453078" y="3136362"/>
            <a:ext cx="57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1498966" y="3489505"/>
            <a:ext cx="3465933" cy="2243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1" name="TextBox 30"/>
          <p:cNvSpPr txBox="1"/>
          <p:nvPr/>
        </p:nvSpPr>
        <p:spPr>
          <a:xfrm>
            <a:off x="1581694" y="31384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6375492" y="3422762"/>
            <a:ext cx="449870" cy="2370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3" name="TextBox 32"/>
          <p:cNvSpPr txBox="1"/>
          <p:nvPr/>
        </p:nvSpPr>
        <p:spPr>
          <a:xfrm>
            <a:off x="6351568" y="3067202"/>
            <a:ext cx="47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64362" y="60652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④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52"/>
          <a:stretch/>
        </p:blipFill>
        <p:spPr>
          <a:xfrm>
            <a:off x="7054200" y="5221816"/>
            <a:ext cx="1820302" cy="85739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97570" y="478772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7054200" y="5198433"/>
            <a:ext cx="1820302" cy="8763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0" name="직사각형 39"/>
          <p:cNvSpPr/>
          <p:nvPr/>
        </p:nvSpPr>
        <p:spPr>
          <a:xfrm>
            <a:off x="7379200" y="5792816"/>
            <a:ext cx="447288" cy="1256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1" name="직사각형 40"/>
          <p:cNvSpPr/>
          <p:nvPr/>
        </p:nvSpPr>
        <p:spPr>
          <a:xfrm>
            <a:off x="5466382" y="4054433"/>
            <a:ext cx="449870" cy="94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cxnSp>
        <p:nvCxnSpPr>
          <p:cNvPr id="42" name="꺾인 연결선 41"/>
          <p:cNvCxnSpPr>
            <a:cxnSpLocks/>
            <a:stCxn id="27" idx="0"/>
            <a:endCxn id="37" idx="1"/>
          </p:cNvCxnSpPr>
          <p:nvPr/>
        </p:nvCxnSpPr>
        <p:spPr>
          <a:xfrm rot="5400000" flipH="1" flipV="1">
            <a:off x="6120219" y="5494693"/>
            <a:ext cx="778159" cy="1089803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5213484" y="3948196"/>
            <a:ext cx="537346" cy="946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7" name="직사각형 26"/>
          <p:cNvSpPr/>
          <p:nvPr/>
        </p:nvSpPr>
        <p:spPr>
          <a:xfrm>
            <a:off x="5580111" y="6428673"/>
            <a:ext cx="768571" cy="156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28" name="직사각형 27"/>
          <p:cNvSpPr/>
          <p:nvPr/>
        </p:nvSpPr>
        <p:spPr>
          <a:xfrm>
            <a:off x="6386197" y="6440526"/>
            <a:ext cx="505657" cy="156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35" name="TextBox 34"/>
          <p:cNvSpPr txBox="1"/>
          <p:nvPr/>
        </p:nvSpPr>
        <p:spPr>
          <a:xfrm>
            <a:off x="5190249" y="62440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037F1D82-45D9-48C8-833A-D107597F5DAA}"/>
              </a:ext>
            </a:extLst>
          </p:cNvPr>
          <p:cNvSpPr/>
          <p:nvPr/>
        </p:nvSpPr>
        <p:spPr>
          <a:xfrm>
            <a:off x="2166534" y="2770054"/>
            <a:ext cx="90336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4126943C-80A7-4A5F-A4B2-4CFC14B65909}"/>
              </a:ext>
            </a:extLst>
          </p:cNvPr>
          <p:cNvSpPr/>
          <p:nvPr/>
        </p:nvSpPr>
        <p:spPr>
          <a:xfrm>
            <a:off x="5468601" y="2789773"/>
            <a:ext cx="90336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30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8E99BA4-5740-4C26-B510-1B403D9A8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30" y="2306910"/>
            <a:ext cx="5505450" cy="4362450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107504" y="548680"/>
            <a:ext cx="8917226" cy="158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/>
              <a:t>① </a:t>
            </a:r>
            <a:r>
              <a:rPr lang="ko-KR" altLang="en-US" sz="1400" b="1" dirty="0">
                <a:solidFill>
                  <a:srgbClr val="FF0000"/>
                </a:solidFill>
              </a:rPr>
              <a:t>요건 재확인</a:t>
            </a:r>
            <a:r>
              <a:rPr lang="en-US" altLang="ko-KR" sz="1400" dirty="0"/>
              <a:t>(</a:t>
            </a:r>
            <a:r>
              <a:rPr lang="ko-KR" altLang="en-US" sz="1400" b="1" dirty="0">
                <a:solidFill>
                  <a:srgbClr val="FF0000"/>
                </a:solidFill>
              </a:rPr>
              <a:t>이의신청</a:t>
            </a:r>
            <a:r>
              <a:rPr lang="en-US" altLang="ko-KR" sz="1400" b="1" dirty="0">
                <a:solidFill>
                  <a:srgbClr val="FF0000"/>
                </a:solidFill>
              </a:rPr>
              <a:t>)</a:t>
            </a:r>
            <a:r>
              <a:rPr lang="ko-KR" altLang="en-US" sz="1400" b="1" dirty="0">
                <a:solidFill>
                  <a:srgbClr val="FF0000"/>
                </a:solidFill>
              </a:rPr>
              <a:t> 기간</a:t>
            </a:r>
            <a:r>
              <a:rPr lang="en-US" altLang="ko-KR" sz="1400" b="1" dirty="0">
                <a:solidFill>
                  <a:srgbClr val="FF0000"/>
                </a:solidFill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</a:rPr>
              <a:t>종료까지 </a:t>
            </a:r>
            <a:r>
              <a:rPr lang="en-US" altLang="ko-KR" sz="1400" b="1" dirty="0">
                <a:solidFill>
                  <a:srgbClr val="FF0000"/>
                </a:solidFill>
              </a:rPr>
              <a:t>‘</a:t>
            </a:r>
            <a:r>
              <a:rPr lang="ko-KR" altLang="en-US" sz="1400" b="1" dirty="0">
                <a:solidFill>
                  <a:srgbClr val="FF0000"/>
                </a:solidFill>
              </a:rPr>
              <a:t>진행상태</a:t>
            </a:r>
            <a:r>
              <a:rPr lang="en-US" altLang="ko-KR" sz="1100" b="1" dirty="0">
                <a:solidFill>
                  <a:srgbClr val="FF0000"/>
                </a:solidFill>
              </a:rPr>
              <a:t>(</a:t>
            </a:r>
            <a:r>
              <a:rPr lang="ko-KR" altLang="en-US" sz="1100" b="1" dirty="0">
                <a:solidFill>
                  <a:srgbClr val="FF0000"/>
                </a:solidFill>
              </a:rPr>
              <a:t>신청완료</a:t>
            </a:r>
            <a:r>
              <a:rPr lang="en-US" altLang="ko-KR" sz="1100" b="1" dirty="0">
                <a:solidFill>
                  <a:srgbClr val="FF0000"/>
                </a:solidFill>
              </a:rPr>
              <a:t>/</a:t>
            </a:r>
            <a:r>
              <a:rPr lang="ko-KR" altLang="en-US" sz="1100" b="1" dirty="0">
                <a:solidFill>
                  <a:srgbClr val="FF0000"/>
                </a:solidFill>
              </a:rPr>
              <a:t>접수완료</a:t>
            </a:r>
            <a:r>
              <a:rPr lang="en-US" altLang="ko-KR" sz="1100" b="1" dirty="0">
                <a:solidFill>
                  <a:srgbClr val="FF0000"/>
                </a:solidFill>
              </a:rPr>
              <a:t>/</a:t>
            </a:r>
            <a:r>
              <a:rPr lang="ko-KR" altLang="en-US" sz="1100" b="1" dirty="0" err="1">
                <a:solidFill>
                  <a:srgbClr val="FF0000"/>
                </a:solidFill>
              </a:rPr>
              <a:t>심사중</a:t>
            </a:r>
            <a:r>
              <a:rPr lang="en-US" altLang="ko-KR" sz="1100" b="1" dirty="0">
                <a:solidFill>
                  <a:srgbClr val="FF0000"/>
                </a:solidFill>
              </a:rPr>
              <a:t>/</a:t>
            </a:r>
            <a:r>
              <a:rPr lang="ko-KR" altLang="en-US" sz="1100" b="1" dirty="0">
                <a:solidFill>
                  <a:srgbClr val="FF0000"/>
                </a:solidFill>
              </a:rPr>
              <a:t>심사완료</a:t>
            </a:r>
            <a:r>
              <a:rPr lang="en-US" altLang="ko-KR" sz="1100" b="1" dirty="0">
                <a:solidFill>
                  <a:srgbClr val="FF0000"/>
                </a:solidFill>
              </a:rPr>
              <a:t>/</a:t>
            </a:r>
            <a:r>
              <a:rPr lang="ko-KR" altLang="en-US" sz="1100" b="1" dirty="0">
                <a:solidFill>
                  <a:srgbClr val="FF0000"/>
                </a:solidFill>
              </a:rPr>
              <a:t>반려</a:t>
            </a:r>
            <a:r>
              <a:rPr lang="en-US" altLang="ko-KR" sz="1100" b="1" dirty="0">
                <a:solidFill>
                  <a:srgbClr val="FF0000"/>
                </a:solidFill>
              </a:rPr>
              <a:t>/</a:t>
            </a:r>
            <a:r>
              <a:rPr lang="ko-KR" altLang="en-US" sz="1100" b="1" dirty="0">
                <a:solidFill>
                  <a:srgbClr val="FF0000"/>
                </a:solidFill>
              </a:rPr>
              <a:t>신청취소</a:t>
            </a:r>
            <a:r>
              <a:rPr lang="en-US" altLang="ko-KR" sz="1100" b="1" dirty="0">
                <a:solidFill>
                  <a:srgbClr val="FF0000"/>
                </a:solidFill>
              </a:rPr>
              <a:t>)</a:t>
            </a:r>
            <a:r>
              <a:rPr lang="en-US" altLang="ko-KR" sz="1400" b="1" dirty="0">
                <a:solidFill>
                  <a:srgbClr val="FF0000"/>
                </a:solidFill>
              </a:rPr>
              <a:t>’ </a:t>
            </a:r>
            <a:r>
              <a:rPr lang="ko-KR" altLang="en-US" sz="1400" b="1" u="sng" dirty="0">
                <a:solidFill>
                  <a:srgbClr val="FF0000"/>
                </a:solidFill>
              </a:rPr>
              <a:t>수시로 확인</a:t>
            </a:r>
            <a:endParaRPr lang="en-US" altLang="ko-KR" sz="1400" b="1" u="sng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/>
              <a:t>② 재확인 요청한 항목에 대한 상세 내용은 </a:t>
            </a:r>
            <a:r>
              <a:rPr lang="en-US" altLang="ko-KR" sz="1400" dirty="0"/>
              <a:t>‘</a:t>
            </a:r>
            <a:r>
              <a:rPr lang="ko-KR" altLang="en-US" sz="1400" dirty="0"/>
              <a:t>진행상태</a:t>
            </a:r>
            <a:r>
              <a:rPr lang="en-US" altLang="ko-KR" sz="1400" dirty="0"/>
              <a:t>’, ‘</a:t>
            </a:r>
            <a:r>
              <a:rPr lang="ko-KR" altLang="en-US" sz="1400" dirty="0"/>
              <a:t>재확인 결과</a:t>
            </a:r>
            <a:r>
              <a:rPr lang="en-US" altLang="ko-KR" sz="1400" dirty="0"/>
              <a:t>’, ‘</a:t>
            </a:r>
            <a:r>
              <a:rPr lang="ko-KR" altLang="en-US" sz="1400" dirty="0"/>
              <a:t>재확인 결과 상세</a:t>
            </a:r>
            <a:r>
              <a:rPr lang="en-US" altLang="ko-KR" sz="1400" dirty="0"/>
              <a:t>’</a:t>
            </a:r>
            <a:r>
              <a:rPr lang="ko-KR" altLang="en-US" sz="1400" dirty="0"/>
              <a:t>에서 확인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ko-KR" altLang="en-US" sz="1400" dirty="0"/>
              <a:t>③ 재확인 요청을 취소하려는 경우</a:t>
            </a:r>
            <a:r>
              <a:rPr lang="en-US" altLang="ko-KR" sz="1400" dirty="0"/>
              <a:t>, ‘</a:t>
            </a:r>
            <a:r>
              <a:rPr lang="ko-KR" altLang="en-US" sz="1400" dirty="0"/>
              <a:t>재확인 요청 취소</a:t>
            </a:r>
            <a:r>
              <a:rPr lang="en-US" altLang="ko-KR" sz="1400" dirty="0"/>
              <a:t>’ </a:t>
            </a:r>
            <a:r>
              <a:rPr lang="ko-KR" altLang="en-US" sz="1400" dirty="0"/>
              <a:t>클릭</a:t>
            </a:r>
            <a:r>
              <a:rPr lang="en-US" altLang="ko-KR" sz="1400" dirty="0"/>
              <a:t> </a:t>
            </a:r>
            <a:r>
              <a:rPr lang="ko-KR" altLang="en-US" sz="1400" dirty="0"/>
              <a:t>→</a:t>
            </a:r>
            <a:r>
              <a:rPr lang="en-US" altLang="ko-KR" sz="1400" dirty="0"/>
              <a:t> </a:t>
            </a:r>
            <a:r>
              <a:rPr lang="ko-KR" altLang="en-US" sz="1400" dirty="0" err="1"/>
              <a:t>팝업창에서</a:t>
            </a:r>
            <a:r>
              <a:rPr lang="ko-KR" altLang="en-US" sz="1400" dirty="0"/>
              <a:t> </a:t>
            </a:r>
            <a:r>
              <a:rPr lang="en-US" altLang="ko-KR" sz="1400" dirty="0"/>
              <a:t>‘</a:t>
            </a:r>
            <a:r>
              <a:rPr lang="ko-KR" altLang="en-US" sz="1400" dirty="0"/>
              <a:t>확인</a:t>
            </a:r>
            <a:r>
              <a:rPr lang="en-US" altLang="ko-KR" sz="1400" dirty="0"/>
              <a:t>’ </a:t>
            </a:r>
            <a:r>
              <a:rPr lang="ko-KR" altLang="en-US" sz="1400" dirty="0"/>
              <a:t>클릭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  ※ </a:t>
            </a:r>
            <a:r>
              <a:rPr lang="ko-KR" altLang="en-US" sz="1200" dirty="0"/>
              <a:t>진행상태가 </a:t>
            </a:r>
            <a:r>
              <a:rPr lang="en-US" altLang="ko-KR" sz="1200" dirty="0"/>
              <a:t>‘</a:t>
            </a:r>
            <a:r>
              <a:rPr lang="ko-KR" altLang="en-US" sz="1200" dirty="0"/>
              <a:t>신청완료</a:t>
            </a:r>
            <a:r>
              <a:rPr lang="en-US" altLang="ko-KR" sz="1200" dirty="0"/>
              <a:t>’, ‘</a:t>
            </a:r>
            <a:r>
              <a:rPr lang="ko-KR" altLang="en-US" sz="1200" dirty="0"/>
              <a:t>반려</a:t>
            </a:r>
            <a:r>
              <a:rPr lang="en-US" altLang="ko-KR" sz="1200" dirty="0"/>
              <a:t>’, ‘</a:t>
            </a:r>
            <a:r>
              <a:rPr lang="ko-KR" altLang="en-US" sz="1200" dirty="0"/>
              <a:t>심사완료</a:t>
            </a:r>
            <a:r>
              <a:rPr lang="en-US" altLang="ko-KR" sz="1200" dirty="0"/>
              <a:t>’</a:t>
            </a:r>
            <a:r>
              <a:rPr lang="ko-KR" altLang="en-US" sz="1200" dirty="0"/>
              <a:t>인 경우에만 재확인 요청 취소 및 다시 재확인 요청 가능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   ※ </a:t>
            </a:r>
            <a:r>
              <a:rPr lang="ko-KR" altLang="en-US" sz="1200" dirty="0"/>
              <a:t>기 심사완료 사항이 있음에도 재확인 요청 취소 후 다시 재확인 요청을 할 경우</a:t>
            </a:r>
            <a:r>
              <a:rPr lang="en-US" altLang="ko-KR" sz="1200" dirty="0"/>
              <a:t>, </a:t>
            </a:r>
            <a:r>
              <a:rPr lang="ko-KR" altLang="en-US" sz="1200" dirty="0"/>
              <a:t>기 심사완료 결과는 모두 초기화</a:t>
            </a:r>
            <a:endParaRPr lang="en-US" altLang="ko-KR" sz="1200" dirty="0"/>
          </a:p>
        </p:txBody>
      </p:sp>
      <p:sp>
        <p:nvSpPr>
          <p:cNvPr id="36" name="순서도: 처리 35"/>
          <p:cNvSpPr/>
          <p:nvPr/>
        </p:nvSpPr>
        <p:spPr>
          <a:xfrm>
            <a:off x="107504" y="2164507"/>
            <a:ext cx="8917226" cy="4504853"/>
          </a:xfrm>
          <a:prstGeom prst="flowChartProcess">
            <a:avLst/>
          </a:prstGeom>
          <a:noFill/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순서도: 처리 20"/>
          <p:cNvSpPr/>
          <p:nvPr/>
        </p:nvSpPr>
        <p:spPr>
          <a:xfrm>
            <a:off x="107504" y="164199"/>
            <a:ext cx="432048" cy="346348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7</a:t>
            </a:r>
            <a:endParaRPr lang="ko-KR" altLang="en-US" b="1" dirty="0"/>
          </a:p>
        </p:txBody>
      </p:sp>
      <p:cxnSp>
        <p:nvCxnSpPr>
          <p:cNvPr id="22" name="직선 연결선 21"/>
          <p:cNvCxnSpPr/>
          <p:nvPr/>
        </p:nvCxnSpPr>
        <p:spPr>
          <a:xfrm flipV="1">
            <a:off x="323528" y="495564"/>
            <a:ext cx="8701202" cy="36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231" y="116632"/>
            <a:ext cx="4225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재확인 요청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</a:rPr>
              <a:t>이의신청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진행상태 확인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4542" y="3011115"/>
            <a:ext cx="300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80" name="직사각형 79"/>
          <p:cNvSpPr/>
          <p:nvPr/>
        </p:nvSpPr>
        <p:spPr>
          <a:xfrm>
            <a:off x="395536" y="3114647"/>
            <a:ext cx="4680520" cy="1430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3565851" y="3682857"/>
            <a:ext cx="1758087" cy="27646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3212350" y="3780334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②</a:t>
            </a:r>
            <a:r>
              <a:rPr lang="ko-KR" altLang="en-US" sz="1400" dirty="0"/>
              <a:t> 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5733118" y="2976235"/>
            <a:ext cx="2943337" cy="202234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100" b="1" dirty="0" err="1">
                <a:solidFill>
                  <a:schemeClr val="tx1"/>
                </a:solidFill>
              </a:rPr>
              <a:t>ㅇ이의신청</a:t>
            </a:r>
            <a:r>
              <a:rPr lang="ko-KR" altLang="en-US" sz="1100" b="1" dirty="0">
                <a:solidFill>
                  <a:schemeClr val="tx1"/>
                </a:solidFill>
              </a:rPr>
              <a:t> 후에도 이의신청 기간 내 </a:t>
            </a:r>
            <a:r>
              <a:rPr lang="en-US" altLang="ko-KR" sz="1100" b="1" dirty="0">
                <a:solidFill>
                  <a:schemeClr val="tx1"/>
                </a:solidFill>
              </a:rPr>
              <a:t>‘</a:t>
            </a:r>
            <a:r>
              <a:rPr lang="ko-KR" altLang="en-US" sz="1100" b="1" dirty="0">
                <a:solidFill>
                  <a:schemeClr val="tx1"/>
                </a:solidFill>
              </a:rPr>
              <a:t>진행상태</a:t>
            </a:r>
            <a:r>
              <a:rPr lang="en-US" altLang="ko-KR" sz="1100" b="1" dirty="0">
                <a:solidFill>
                  <a:schemeClr val="tx1"/>
                </a:solidFill>
              </a:rPr>
              <a:t>’</a:t>
            </a:r>
            <a:r>
              <a:rPr lang="ko-KR" altLang="en-US" sz="1100" b="1" dirty="0">
                <a:solidFill>
                  <a:schemeClr val="tx1"/>
                </a:solidFill>
              </a:rPr>
              <a:t>를 수시로 확인해주시기 바랍니다</a:t>
            </a:r>
            <a:r>
              <a:rPr lang="en-US" altLang="ko-KR" sz="11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err="1">
                <a:solidFill>
                  <a:schemeClr val="tx1"/>
                </a:solidFill>
              </a:rPr>
              <a:t>ㅇ제출하신</a:t>
            </a:r>
            <a:r>
              <a:rPr lang="ko-KR" altLang="en-US" sz="1100" b="1" dirty="0">
                <a:solidFill>
                  <a:schemeClr val="tx1"/>
                </a:solidFill>
              </a:rPr>
              <a:t> </a:t>
            </a:r>
            <a:r>
              <a:rPr lang="ko-KR" altLang="en-US" sz="1100" b="1" dirty="0">
                <a:solidFill>
                  <a:srgbClr val="FF0000"/>
                </a:solidFill>
              </a:rPr>
              <a:t>서류가 미비</a:t>
            </a:r>
            <a:r>
              <a:rPr lang="ko-KR" altLang="en-US" sz="1100" b="1" dirty="0">
                <a:solidFill>
                  <a:schemeClr val="tx1"/>
                </a:solidFill>
              </a:rPr>
              <a:t>할 경우</a:t>
            </a:r>
            <a:r>
              <a:rPr lang="en-US" altLang="ko-KR" sz="1100" b="1" dirty="0">
                <a:solidFill>
                  <a:schemeClr val="tx1"/>
                </a:solidFill>
              </a:rPr>
              <a:t>, </a:t>
            </a:r>
            <a:r>
              <a:rPr lang="ko-KR" altLang="en-US" sz="1100" b="1" dirty="0">
                <a:solidFill>
                  <a:schemeClr val="tx1"/>
                </a:solidFill>
              </a:rPr>
              <a:t>진행상태가 </a:t>
            </a:r>
            <a:r>
              <a:rPr lang="en-US" altLang="ko-KR" sz="1100" b="1" dirty="0">
                <a:solidFill>
                  <a:srgbClr val="FF0000"/>
                </a:solidFill>
              </a:rPr>
              <a:t>“</a:t>
            </a:r>
            <a:r>
              <a:rPr lang="ko-KR" altLang="en-US" sz="1100" b="1" dirty="0">
                <a:solidFill>
                  <a:srgbClr val="FF0000"/>
                </a:solidFill>
              </a:rPr>
              <a:t>반려</a:t>
            </a:r>
            <a:r>
              <a:rPr lang="en-US" altLang="ko-KR" sz="1100" b="1" dirty="0">
                <a:solidFill>
                  <a:srgbClr val="FF0000"/>
                </a:solidFill>
              </a:rPr>
              <a:t>”</a:t>
            </a:r>
            <a:r>
              <a:rPr lang="ko-KR" altLang="en-US" sz="1100" b="1" dirty="0">
                <a:solidFill>
                  <a:schemeClr val="tx1"/>
                </a:solidFill>
              </a:rPr>
              <a:t>로 표시됩니다</a:t>
            </a:r>
            <a:r>
              <a:rPr lang="en-US" altLang="ko-KR" sz="11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err="1">
                <a:solidFill>
                  <a:schemeClr val="tx1"/>
                </a:solidFill>
              </a:rPr>
              <a:t>ㅇ</a:t>
            </a:r>
            <a:r>
              <a:rPr lang="en-US" altLang="ko-KR" sz="1100" b="1" dirty="0">
                <a:solidFill>
                  <a:schemeClr val="tx1"/>
                </a:solidFill>
              </a:rPr>
              <a:t> ‘</a:t>
            </a:r>
            <a:r>
              <a:rPr lang="ko-KR" altLang="en-US" sz="1100" b="1" dirty="0">
                <a:solidFill>
                  <a:schemeClr val="tx1"/>
                </a:solidFill>
              </a:rPr>
              <a:t>반려</a:t>
            </a:r>
            <a:r>
              <a:rPr lang="en-US" altLang="ko-KR" sz="1100" b="1" dirty="0">
                <a:solidFill>
                  <a:schemeClr val="tx1"/>
                </a:solidFill>
              </a:rPr>
              <a:t>’</a:t>
            </a:r>
            <a:r>
              <a:rPr lang="ko-KR" altLang="en-US" sz="1100" b="1" dirty="0">
                <a:solidFill>
                  <a:schemeClr val="tx1"/>
                </a:solidFill>
              </a:rPr>
              <a:t>일 경우 </a:t>
            </a:r>
            <a:r>
              <a:rPr lang="en-US" altLang="ko-KR" sz="1100" b="1" dirty="0">
                <a:solidFill>
                  <a:srgbClr val="FF0000"/>
                </a:solidFill>
              </a:rPr>
              <a:t>‘</a:t>
            </a:r>
            <a:r>
              <a:rPr lang="ko-KR" altLang="en-US" sz="1100" b="1" dirty="0">
                <a:solidFill>
                  <a:srgbClr val="FF0000"/>
                </a:solidFill>
              </a:rPr>
              <a:t>반려사유</a:t>
            </a:r>
            <a:r>
              <a:rPr lang="en-US" altLang="ko-KR" sz="1100" b="1" dirty="0">
                <a:solidFill>
                  <a:srgbClr val="FF0000"/>
                </a:solidFill>
              </a:rPr>
              <a:t>’</a:t>
            </a:r>
            <a:r>
              <a:rPr lang="ko-KR" altLang="en-US" sz="1100" b="1" dirty="0">
                <a:solidFill>
                  <a:srgbClr val="FF0000"/>
                </a:solidFill>
              </a:rPr>
              <a:t>를 확인</a:t>
            </a:r>
            <a:r>
              <a:rPr lang="ko-KR" altLang="en-US" sz="1100" b="1" dirty="0">
                <a:solidFill>
                  <a:schemeClr val="tx1"/>
                </a:solidFill>
              </a:rPr>
              <a:t>하시어 </a:t>
            </a:r>
            <a:r>
              <a:rPr lang="ko-KR" altLang="en-US" sz="1100" b="1" dirty="0">
                <a:solidFill>
                  <a:srgbClr val="FF0000"/>
                </a:solidFill>
              </a:rPr>
              <a:t>이의신청기간</a:t>
            </a:r>
            <a:r>
              <a:rPr lang="en-US" altLang="ko-KR" sz="1100" b="1" dirty="0">
                <a:solidFill>
                  <a:srgbClr val="FF0000"/>
                </a:solidFill>
              </a:rPr>
              <a:t> </a:t>
            </a:r>
            <a:r>
              <a:rPr lang="ko-KR" altLang="en-US" sz="1100" b="1" dirty="0">
                <a:solidFill>
                  <a:srgbClr val="FF0000"/>
                </a:solidFill>
              </a:rPr>
              <a:t>내 서류를 다시 제출</a:t>
            </a:r>
            <a:r>
              <a:rPr lang="ko-KR" altLang="en-US" sz="1100" b="1" dirty="0">
                <a:solidFill>
                  <a:schemeClr val="tx1"/>
                </a:solidFill>
              </a:rPr>
              <a:t>해주셔야 합니다</a:t>
            </a:r>
            <a:r>
              <a:rPr lang="en-US" altLang="ko-KR" sz="1100" b="1" dirty="0">
                <a:solidFill>
                  <a:schemeClr val="tx1"/>
                </a:solidFill>
              </a:rPr>
              <a:t>.</a:t>
            </a:r>
            <a:endParaRPr lang="ko-KR" altLang="en-US" sz="1100" b="1" dirty="0">
              <a:solidFill>
                <a:schemeClr val="tx1"/>
              </a:solidFill>
            </a:endParaRPr>
          </a:p>
        </p:txBody>
      </p:sp>
      <p:cxnSp>
        <p:nvCxnSpPr>
          <p:cNvPr id="85" name="꺾인 연결선 84"/>
          <p:cNvCxnSpPr>
            <a:cxnSpLocks/>
            <a:stCxn id="80" idx="3"/>
          </p:cNvCxnSpPr>
          <p:nvPr/>
        </p:nvCxnSpPr>
        <p:spPr>
          <a:xfrm>
            <a:off x="5076056" y="3186186"/>
            <a:ext cx="657062" cy="17437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8580065" y="50851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89" name="직사각형 88"/>
          <p:cNvSpPr/>
          <p:nvPr/>
        </p:nvSpPr>
        <p:spPr>
          <a:xfrm>
            <a:off x="7814456" y="6036351"/>
            <a:ext cx="521329" cy="180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66267"/>
            <a:ext cx="2232248" cy="9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직사각형 90"/>
          <p:cNvSpPr/>
          <p:nvPr/>
        </p:nvSpPr>
        <p:spPr>
          <a:xfrm>
            <a:off x="6732240" y="5361934"/>
            <a:ext cx="2232247" cy="959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2" name="꺾인 연결선 91"/>
          <p:cNvCxnSpPr>
            <a:endCxn id="91" idx="1"/>
          </p:cNvCxnSpPr>
          <p:nvPr/>
        </p:nvCxnSpPr>
        <p:spPr>
          <a:xfrm rot="5400000" flipH="1" flipV="1">
            <a:off x="6330708" y="5957056"/>
            <a:ext cx="516775" cy="286289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52" y="6364887"/>
            <a:ext cx="1309223" cy="24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직사각형 93"/>
          <p:cNvSpPr/>
          <p:nvPr/>
        </p:nvSpPr>
        <p:spPr>
          <a:xfrm>
            <a:off x="6048703" y="6383585"/>
            <a:ext cx="622157" cy="215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순서도: 처리 94"/>
          <p:cNvSpPr/>
          <p:nvPr/>
        </p:nvSpPr>
        <p:spPr>
          <a:xfrm>
            <a:off x="0" y="6720830"/>
            <a:ext cx="9144000" cy="13717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523339" y="4581128"/>
            <a:ext cx="704948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536332" y="5217529"/>
            <a:ext cx="64086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4221407" y="4590653"/>
            <a:ext cx="206577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4221407" y="5215036"/>
            <a:ext cx="206577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916304" y="4590653"/>
            <a:ext cx="249959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916304" y="5217529"/>
            <a:ext cx="249959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15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1401</Words>
  <Application>Microsoft Office PowerPoint</Application>
  <PresentationFormat>화면 슬라이드 쇼(4:3)</PresentationFormat>
  <Paragraphs>207</Paragraphs>
  <Slides>10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양재다운명조M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심현진</cp:lastModifiedBy>
  <cp:revision>99</cp:revision>
  <cp:lastPrinted>2021-11-03T08:49:58Z</cp:lastPrinted>
  <dcterms:created xsi:type="dcterms:W3CDTF">2020-04-16T02:38:28Z</dcterms:created>
  <dcterms:modified xsi:type="dcterms:W3CDTF">2021-11-03T08:53:00Z</dcterms:modified>
</cp:coreProperties>
</file>