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34"/>
  </p:notesMasterIdLst>
  <p:sldIdLst>
    <p:sldId id="256" r:id="rId2"/>
    <p:sldId id="449" r:id="rId3"/>
    <p:sldId id="291" r:id="rId4"/>
    <p:sldId id="343" r:id="rId5"/>
    <p:sldId id="344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8" r:id="rId17"/>
    <p:sldId id="357" r:id="rId18"/>
    <p:sldId id="359" r:id="rId19"/>
    <p:sldId id="360" r:id="rId20"/>
    <p:sldId id="361" r:id="rId21"/>
    <p:sldId id="362" r:id="rId22"/>
    <p:sldId id="364" r:id="rId23"/>
    <p:sldId id="450" r:id="rId24"/>
    <p:sldId id="451" r:id="rId25"/>
    <p:sldId id="368" r:id="rId26"/>
    <p:sldId id="365" r:id="rId27"/>
    <p:sldId id="366" r:id="rId28"/>
    <p:sldId id="376" r:id="rId29"/>
    <p:sldId id="377" r:id="rId30"/>
    <p:sldId id="378" r:id="rId31"/>
    <p:sldId id="379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1F2"/>
    <a:srgbClr val="B9B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36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44AD-1558-4615-9EEC-6EFC9ACF9739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E9D6C-5DAB-4AE6-AD9C-A53F75CFE3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34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E9D6C-5DAB-4AE6-AD9C-A53F75CFE3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3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7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72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3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49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3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12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6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8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47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26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EBD6D9-F8AA-40D5-8A4C-ADBE1CF85083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ADB74F-637C-482B-9E49-896E8063EFC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0768" y="1407908"/>
            <a:ext cx="10637893" cy="1801454"/>
          </a:xfrm>
        </p:spPr>
        <p:txBody>
          <a:bodyPr>
            <a:normAutofit/>
          </a:bodyPr>
          <a:lstStyle/>
          <a:p>
            <a:pPr algn="ctr"/>
            <a:r>
              <a:rPr lang="en-US" altLang="ko-KR" sz="5400" b="1" dirty="0">
                <a:solidFill>
                  <a:srgbClr val="002060"/>
                </a:solidFill>
                <a:latin typeface="+mj-ea"/>
              </a:rPr>
              <a:t>2025</a:t>
            </a:r>
            <a:r>
              <a:rPr lang="ko-KR" altLang="en-US" sz="5400" b="1" dirty="0">
                <a:solidFill>
                  <a:srgbClr val="002060"/>
                </a:solidFill>
                <a:latin typeface="+mj-ea"/>
              </a:rPr>
              <a:t>학년도 </a:t>
            </a:r>
            <a:r>
              <a:rPr lang="en-US" altLang="ko-KR" sz="5400" b="1" dirty="0">
                <a:solidFill>
                  <a:srgbClr val="002060"/>
                </a:solidFill>
                <a:latin typeface="+mj-ea"/>
              </a:rPr>
              <a:t>1</a:t>
            </a:r>
            <a:r>
              <a:rPr lang="ko-KR" altLang="en-US" sz="5400" b="1" dirty="0">
                <a:solidFill>
                  <a:srgbClr val="002060"/>
                </a:solidFill>
                <a:latin typeface="+mj-ea"/>
              </a:rPr>
              <a:t>학기 서정대학교</a:t>
            </a:r>
            <a:br>
              <a:rPr lang="en-US" altLang="ko-KR" sz="5400" b="1" dirty="0">
                <a:solidFill>
                  <a:srgbClr val="002060"/>
                </a:solidFill>
                <a:latin typeface="+mj-ea"/>
              </a:rPr>
            </a:br>
            <a:r>
              <a:rPr lang="en-US" altLang="ko-KR" sz="5400" b="1" dirty="0">
                <a:solidFill>
                  <a:srgbClr val="002060"/>
                </a:solidFill>
                <a:latin typeface="+mj-ea"/>
              </a:rPr>
              <a:t>LMS</a:t>
            </a:r>
            <a:r>
              <a:rPr lang="ko-KR" altLang="en-US" sz="5400" b="1" dirty="0">
                <a:solidFill>
                  <a:srgbClr val="002060"/>
                </a:solidFill>
                <a:latin typeface="+mj-ea"/>
              </a:rPr>
              <a:t>이용 가이드 안내</a:t>
            </a:r>
            <a:r>
              <a:rPr lang="en-US" altLang="ko-KR" sz="5400" dirty="0">
                <a:solidFill>
                  <a:srgbClr val="002060"/>
                </a:solidFill>
                <a:latin typeface="+mj-ea"/>
              </a:rPr>
              <a:t>(</a:t>
            </a:r>
            <a:r>
              <a:rPr lang="ko-KR" altLang="en-US" sz="5400" dirty="0" err="1">
                <a:solidFill>
                  <a:srgbClr val="002060"/>
                </a:solidFill>
                <a:latin typeface="+mj-ea"/>
              </a:rPr>
              <a:t>학생용</a:t>
            </a:r>
            <a:r>
              <a:rPr lang="en-US" altLang="ko-KR" sz="5400" dirty="0">
                <a:solidFill>
                  <a:srgbClr val="002060"/>
                </a:solidFill>
                <a:latin typeface="+mj-ea"/>
              </a:rPr>
              <a:t>)</a:t>
            </a:r>
            <a:endParaRPr lang="ko-KR" altLang="en-US" sz="5400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id="{4FD91ED7-8332-4C77-9D96-888879270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521" y="3639312"/>
            <a:ext cx="10058400" cy="3608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dirty="0"/>
              <a:t>원격교육지원센터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41F19D4-5BD8-43FD-96AD-E742DCF3E707}"/>
              </a:ext>
            </a:extLst>
          </p:cNvPr>
          <p:cNvCxnSpPr>
            <a:cxnSpLocks/>
          </p:cNvCxnSpPr>
          <p:nvPr/>
        </p:nvCxnSpPr>
        <p:spPr>
          <a:xfrm>
            <a:off x="1663960" y="3218688"/>
            <a:ext cx="90675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CB38D6E6-F897-4FD5-B959-B9C887088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16" y="3429000"/>
            <a:ext cx="56799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35289DF-BE13-4921-BC87-C61F52573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6331"/>
            <a:ext cx="11408735" cy="4554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해당 영상에서의 진행도와 학습상태를 확인 할 수 있으며 영상은 최대 </a:t>
            </a:r>
            <a:r>
              <a:rPr lang="en-US" altLang="ko-KR" sz="1600" dirty="0">
                <a:solidFill>
                  <a:schemeClr val="tx1"/>
                </a:solidFill>
              </a:rPr>
              <a:t>2</a:t>
            </a:r>
            <a:r>
              <a:rPr lang="ko-KR" altLang="en-US" sz="1600" dirty="0">
                <a:solidFill>
                  <a:schemeClr val="tx1"/>
                </a:solidFill>
              </a:rPr>
              <a:t>배속으로 시청한 경우 에만 인정된다는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경고문이 나와 있으니 확인하여 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D1D478-0F98-477C-8CEA-FD0D21CE6EF0}"/>
              </a:ext>
            </a:extLst>
          </p:cNvPr>
          <p:cNvSpPr/>
          <p:nvPr/>
        </p:nvSpPr>
        <p:spPr>
          <a:xfrm>
            <a:off x="3437659" y="799813"/>
            <a:ext cx="6849342" cy="3313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2218267" y="4139549"/>
            <a:ext cx="9398000" cy="533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24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AD03EE-5D9E-4FC6-8E9E-00795E5A5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01167"/>
            <a:ext cx="11408735" cy="4598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영상 시청을 완료 하셨다면 학습상태 확인을 클릭하여 완료 되었다는 표시와 출석 되었다는 표시를 확인하시면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출석이 완료 되셨다는 뜻이니 확인하여 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D1D478-0F98-477C-8CEA-FD0D21CE6EF0}"/>
              </a:ext>
            </a:extLst>
          </p:cNvPr>
          <p:cNvSpPr/>
          <p:nvPr/>
        </p:nvSpPr>
        <p:spPr>
          <a:xfrm>
            <a:off x="3437659" y="843772"/>
            <a:ext cx="6849342" cy="3448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2163330" y="4417648"/>
            <a:ext cx="505027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38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37480FA-CC40-44F9-BD7D-DEDB3B150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499247"/>
            <a:ext cx="11408735" cy="4597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영상 시청이 정상적을 끝나셨다면 주차학습 모듈에서도 확인이 가능합니다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출석과 완료 라는 아이콘이 뜨신다면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완료 되셨다는 뜻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7001932" y="1837267"/>
            <a:ext cx="456353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62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6C812C-9507-48AE-8556-569C7339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248"/>
            <a:ext cx="5704366" cy="446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FB4DA8-9A5E-451C-98D1-780E329F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" y="499247"/>
            <a:ext cx="5611236" cy="4469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080339"/>
            <a:ext cx="11408735" cy="102910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다음은 퀴즈 응시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해당 주차에 응시할 퀴즈를 클릭하여 퀴즈 응시화면으로 들어갑니다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퀴즈 응시를 눌러 해당 퀴즈에 문제를 풀 수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퀴즈 응시 화면에서 시간제한과 제출 가능 횟수를 확인 해주시기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3-1.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퀴즈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1261532" y="2785530"/>
            <a:ext cx="464820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8729132" y="2209797"/>
            <a:ext cx="43180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09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17F15B1-677A-4216-BD4C-A5CF4455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16471"/>
            <a:ext cx="11408735" cy="4580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해당 퀴즈에 유형에 따라 정답의 형식이 바뀝니다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현재는 객관식으로 참</a:t>
            </a:r>
            <a:r>
              <a:rPr lang="en-US" altLang="ko-KR" sz="1600" dirty="0">
                <a:solidFill>
                  <a:schemeClr val="tx1"/>
                </a:solidFill>
              </a:rPr>
              <a:t>,</a:t>
            </a:r>
            <a:r>
              <a:rPr lang="ko-KR" altLang="en-US" sz="1600" dirty="0">
                <a:solidFill>
                  <a:schemeClr val="tx1"/>
                </a:solidFill>
              </a:rPr>
              <a:t>거짓으로 답을 정하실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우측에 총 문제 수가 표시되며  퀴즈 응시 시간도 확인이 가능합니다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3-1.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퀴즈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10159999" y="922865"/>
            <a:ext cx="838201" cy="1066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9743A0F-71E9-464D-A81F-09ED9161A66B}"/>
              </a:ext>
            </a:extLst>
          </p:cNvPr>
          <p:cNvSpPr/>
          <p:nvPr/>
        </p:nvSpPr>
        <p:spPr>
          <a:xfrm>
            <a:off x="2209799" y="2082799"/>
            <a:ext cx="7586134" cy="2624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65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BA369EA-3D46-4B86-B195-3DA7C8537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14501"/>
            <a:ext cx="11408735" cy="4565497"/>
          </a:xfrm>
          <a:prstGeom prst="rect">
            <a:avLst/>
          </a:prstGeom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퀴즈 제출을 완료 하셨다면 시도한 이력과 시간 그리고 점수가 나옵니다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확인 하신 후 주차학습 모듈로 이동합니다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3-1.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퀴즈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10159999" y="922865"/>
            <a:ext cx="838201" cy="1066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DB029AE-29C6-4786-866E-1584E526DA20}"/>
              </a:ext>
            </a:extLst>
          </p:cNvPr>
          <p:cNvSpPr/>
          <p:nvPr/>
        </p:nvSpPr>
        <p:spPr>
          <a:xfrm>
            <a:off x="999067" y="1354667"/>
            <a:ext cx="770467" cy="220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65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208FE2-EF20-46CC-AABD-E0CD9C1C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5116"/>
            <a:ext cx="11408735" cy="4589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주차학습 모듈로 이동시 퀴즈를 응시하신 문제를 확인하시면 우측에 완료 라는 아이콘이 표시됩니다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3-1.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퀴즈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11099800" y="2895600"/>
            <a:ext cx="431800" cy="245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6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과제 제출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해당 주차에 제출해야 될 과제를 클릭합니다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3-2.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과제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505BBEC1-C862-4ECE-904C-838B4B19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060"/>
            <a:ext cx="11408735" cy="4561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9214B7-D106-4B98-AEAB-78905C4E25CE}"/>
              </a:ext>
            </a:extLst>
          </p:cNvPr>
          <p:cNvSpPr/>
          <p:nvPr/>
        </p:nvSpPr>
        <p:spPr>
          <a:xfrm>
            <a:off x="2142601" y="3293532"/>
            <a:ext cx="9448266" cy="355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70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7424C05-250E-49C9-A230-8052C31DD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39"/>
            <a:ext cx="11408735" cy="4571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과제의 제출물 유형과 점수 마감일이 기본적으로 표시됩니다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과제 제출 시작을 클릭합니다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3-2.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과제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2377830" y="1348154"/>
            <a:ext cx="2923931" cy="245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D0955B3-F085-425F-8FB8-E62DD2301A37}"/>
              </a:ext>
            </a:extLst>
          </p:cNvPr>
          <p:cNvSpPr/>
          <p:nvPr/>
        </p:nvSpPr>
        <p:spPr>
          <a:xfrm>
            <a:off x="10357338" y="990600"/>
            <a:ext cx="1005254" cy="245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97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25F4E7-DD02-4550-80D8-7BAD79628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5379"/>
            <a:ext cx="11408735" cy="4574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과제 제출을 클릭하시면 제출물 유형에 따라 또는 과제 설명에 따라 파일을 업로드하여 과제를 제출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파일을 선택 후 과제 제출을 클릭합니다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3-2.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과제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2140437" y="2827976"/>
            <a:ext cx="7856417" cy="1691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6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1400632" y="181656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매뉴얼 목차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7A7CE-7505-49AE-A878-4AEB48159E2A}"/>
              </a:ext>
            </a:extLst>
          </p:cNvPr>
          <p:cNvSpPr txBox="1"/>
          <p:nvPr/>
        </p:nvSpPr>
        <p:spPr>
          <a:xfrm>
            <a:off x="1410004" y="705732"/>
            <a:ext cx="363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홈페이지 로그인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en-US" altLang="ko-KR" sz="1400" dirty="0"/>
              <a:t>1-1 </a:t>
            </a:r>
            <a:r>
              <a:rPr lang="ko-KR" altLang="en-US" sz="1400" dirty="0"/>
              <a:t>홈페이지</a:t>
            </a:r>
            <a:r>
              <a:rPr lang="en-US" altLang="ko-KR" sz="1400" dirty="0"/>
              <a:t> </a:t>
            </a:r>
            <a:r>
              <a:rPr lang="ko-KR" altLang="en-US" sz="1400" dirty="0"/>
              <a:t>로그인 방법</a:t>
            </a:r>
            <a:endParaRPr lang="en-US" altLang="ko-KR" sz="1400" dirty="0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C978645-B1E6-49F6-B172-8F2FD9C33522}"/>
              </a:ext>
            </a:extLst>
          </p:cNvPr>
          <p:cNvCxnSpPr>
            <a:cxnSpLocks/>
          </p:cNvCxnSpPr>
          <p:nvPr/>
        </p:nvCxnSpPr>
        <p:spPr>
          <a:xfrm>
            <a:off x="1410004" y="1076776"/>
            <a:ext cx="363850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A1901E7-C27C-4221-A33F-4BBA75D31714}"/>
              </a:ext>
            </a:extLst>
          </p:cNvPr>
          <p:cNvSpPr txBox="1"/>
          <p:nvPr/>
        </p:nvSpPr>
        <p:spPr>
          <a:xfrm>
            <a:off x="4822253" y="1220079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4D695D-B325-4C2A-A75A-32D71C322945}"/>
              </a:ext>
            </a:extLst>
          </p:cNvPr>
          <p:cNvSpPr txBox="1"/>
          <p:nvPr/>
        </p:nvSpPr>
        <p:spPr>
          <a:xfrm>
            <a:off x="1410004" y="1849738"/>
            <a:ext cx="409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영상 시청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1400" dirty="0"/>
          </a:p>
          <a:p>
            <a:r>
              <a:rPr lang="en-US" altLang="ko-KR" sz="1400" dirty="0"/>
              <a:t>2-1 </a:t>
            </a:r>
            <a:r>
              <a:rPr lang="ko-KR" altLang="en-US" sz="1400" dirty="0"/>
              <a:t>강의 영상 시청 방법</a:t>
            </a:r>
            <a:endParaRPr lang="en-US" altLang="ko-KR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ED9208-6915-4622-B974-2F2578BC735F}"/>
              </a:ext>
            </a:extLst>
          </p:cNvPr>
          <p:cNvSpPr txBox="1"/>
          <p:nvPr/>
        </p:nvSpPr>
        <p:spPr>
          <a:xfrm>
            <a:off x="4776568" y="2288980"/>
            <a:ext cx="3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A6CF1B-F53B-4B05-A347-3AE04FEE0B8C}"/>
              </a:ext>
            </a:extLst>
          </p:cNvPr>
          <p:cNvSpPr txBox="1"/>
          <p:nvPr/>
        </p:nvSpPr>
        <p:spPr>
          <a:xfrm>
            <a:off x="1410004" y="3075408"/>
            <a:ext cx="40957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퀴즈 및 과제 응시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endParaRPr lang="en-US" altLang="ko-KR" sz="1600" dirty="0"/>
          </a:p>
          <a:p>
            <a:r>
              <a:rPr lang="en-US" altLang="ko-KR" sz="1400" dirty="0"/>
              <a:t>3-1 </a:t>
            </a:r>
            <a:r>
              <a:rPr lang="ko-KR" altLang="en-US" sz="1400" dirty="0"/>
              <a:t>퀴즈 및 과제 응시 방법 </a:t>
            </a:r>
            <a:r>
              <a:rPr lang="en-US" altLang="ko-KR" sz="1400" dirty="0"/>
              <a:t>(</a:t>
            </a:r>
            <a:r>
              <a:rPr lang="ko-KR" altLang="en-US" sz="1400" dirty="0"/>
              <a:t>퀴즈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en-US" altLang="ko-KR" sz="1400" dirty="0"/>
              <a:t>3-2 </a:t>
            </a:r>
            <a:r>
              <a:rPr lang="ko-KR" altLang="en-US" sz="1400" dirty="0"/>
              <a:t>퀴즈 및 과제 응시 방법 </a:t>
            </a:r>
            <a:r>
              <a:rPr lang="en-US" altLang="ko-KR" sz="1400" dirty="0"/>
              <a:t>(</a:t>
            </a:r>
            <a:r>
              <a:rPr lang="ko-KR" altLang="en-US" sz="1400" dirty="0"/>
              <a:t>과제</a:t>
            </a:r>
            <a:r>
              <a:rPr lang="en-US" altLang="ko-KR" sz="1400" dirty="0"/>
              <a:t>)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AA5ADE-CFC5-45E2-B871-C67A5EBE7650}"/>
              </a:ext>
            </a:extLst>
          </p:cNvPr>
          <p:cNvSpPr txBox="1"/>
          <p:nvPr/>
        </p:nvSpPr>
        <p:spPr>
          <a:xfrm>
            <a:off x="4776568" y="3542792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13</a:t>
            </a:r>
          </a:p>
          <a:p>
            <a:r>
              <a:rPr lang="en-US" altLang="ko-KR" sz="1400" dirty="0"/>
              <a:t>17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E02CD2-BF07-4C2A-8B4A-DB750AB1CD7D}"/>
              </a:ext>
            </a:extLst>
          </p:cNvPr>
          <p:cNvSpPr txBox="1"/>
          <p:nvPr/>
        </p:nvSpPr>
        <p:spPr>
          <a:xfrm>
            <a:off x="1410004" y="4542781"/>
            <a:ext cx="40957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</a:rPr>
              <a:t>출결현황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 및 성적 확인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endParaRPr lang="en-US" altLang="ko-KR" sz="1600" dirty="0"/>
          </a:p>
          <a:p>
            <a:r>
              <a:rPr lang="en-US" altLang="ko-KR" sz="1400" dirty="0"/>
              <a:t>4-1 </a:t>
            </a:r>
            <a:r>
              <a:rPr lang="ko-KR" altLang="en-US" sz="1400" dirty="0" err="1"/>
              <a:t>출결현황</a:t>
            </a:r>
            <a:r>
              <a:rPr lang="ko-KR" altLang="en-US" sz="1400" dirty="0"/>
              <a:t> 및 성적 확인 </a:t>
            </a:r>
            <a:r>
              <a:rPr lang="en-US" altLang="ko-KR" sz="1400" dirty="0"/>
              <a:t>(</a:t>
            </a:r>
            <a:r>
              <a:rPr lang="ko-KR" altLang="en-US" sz="1400" dirty="0"/>
              <a:t>마이페이지</a:t>
            </a:r>
            <a:r>
              <a:rPr lang="en-US" altLang="ko-KR" sz="1400" dirty="0"/>
              <a:t>)	</a:t>
            </a:r>
          </a:p>
          <a:p>
            <a:r>
              <a:rPr lang="en-US" altLang="ko-KR" sz="1400" dirty="0"/>
              <a:t>4-2 </a:t>
            </a:r>
            <a:r>
              <a:rPr lang="ko-KR" altLang="en-US" sz="1400" dirty="0" err="1"/>
              <a:t>출결현황</a:t>
            </a:r>
            <a:r>
              <a:rPr lang="ko-KR" altLang="en-US" sz="1400" dirty="0"/>
              <a:t> 및 성적 확인 방법</a:t>
            </a:r>
            <a:r>
              <a:rPr lang="en-US" altLang="ko-KR" sz="1400" dirty="0"/>
              <a:t> (</a:t>
            </a:r>
            <a:r>
              <a:rPr lang="ko-KR" altLang="en-US" sz="1400" dirty="0"/>
              <a:t>과목별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4-3 </a:t>
            </a:r>
            <a:r>
              <a:rPr lang="ko-KR" altLang="en-US" sz="1400" dirty="0" err="1"/>
              <a:t>출결현황</a:t>
            </a:r>
            <a:r>
              <a:rPr lang="ko-KR" altLang="en-US" sz="1400" dirty="0"/>
              <a:t> 및 성적 확인 방법 </a:t>
            </a:r>
            <a:r>
              <a:rPr lang="en-US" altLang="ko-KR" sz="1400" dirty="0"/>
              <a:t>(</a:t>
            </a:r>
            <a:r>
              <a:rPr lang="ko-KR" altLang="en-US" sz="1400" dirty="0"/>
              <a:t>성적</a:t>
            </a:r>
            <a:r>
              <a:rPr lang="en-US" altLang="ko-KR" sz="1400" dirty="0"/>
              <a:t>)    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42FCA4-7677-4182-85DF-71CE7DF8F641}"/>
              </a:ext>
            </a:extLst>
          </p:cNvPr>
          <p:cNvSpPr txBox="1"/>
          <p:nvPr/>
        </p:nvSpPr>
        <p:spPr>
          <a:xfrm>
            <a:off x="4776568" y="5010165"/>
            <a:ext cx="367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22</a:t>
            </a:r>
          </a:p>
          <a:p>
            <a:r>
              <a:rPr lang="en-US" altLang="ko-KR" sz="1400" dirty="0"/>
              <a:t>23</a:t>
            </a:r>
          </a:p>
          <a:p>
            <a:r>
              <a:rPr lang="en-US" altLang="ko-KR" sz="1400" dirty="0"/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E3221B-658E-4562-9F2E-325CC093F64F}"/>
              </a:ext>
            </a:extLst>
          </p:cNvPr>
          <p:cNvSpPr txBox="1"/>
          <p:nvPr/>
        </p:nvSpPr>
        <p:spPr>
          <a:xfrm>
            <a:off x="7278343" y="696859"/>
            <a:ext cx="363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과목 활용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/>
          </a:p>
          <a:p>
            <a:r>
              <a:rPr lang="en-US" altLang="ko-KR" sz="1400" dirty="0"/>
              <a:t>5 </a:t>
            </a:r>
            <a:r>
              <a:rPr lang="ko-KR" altLang="en-US" sz="1400" dirty="0"/>
              <a:t>과목 활용 방법</a:t>
            </a:r>
            <a:endParaRPr lang="en-US" altLang="ko-KR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106739-45A4-40C7-A1F3-08CE1CC8D821}"/>
              </a:ext>
            </a:extLst>
          </p:cNvPr>
          <p:cNvSpPr txBox="1"/>
          <p:nvPr/>
        </p:nvSpPr>
        <p:spPr>
          <a:xfrm>
            <a:off x="9829671" y="1211206"/>
            <a:ext cx="3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1C7E10-6F3D-4696-B0EB-D10BE51B738C}"/>
              </a:ext>
            </a:extLst>
          </p:cNvPr>
          <p:cNvSpPr txBox="1"/>
          <p:nvPr/>
        </p:nvSpPr>
        <p:spPr>
          <a:xfrm>
            <a:off x="7278343" y="1932691"/>
            <a:ext cx="363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메시지 확인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/>
          </a:p>
          <a:p>
            <a:r>
              <a:rPr lang="en-US" altLang="ko-KR" sz="1400" dirty="0"/>
              <a:t>6 </a:t>
            </a:r>
            <a:r>
              <a:rPr lang="ko-KR" altLang="en-US" sz="1400" dirty="0" err="1"/>
              <a:t>메시지함</a:t>
            </a:r>
            <a:r>
              <a:rPr lang="ko-KR" altLang="en-US" sz="1400" dirty="0"/>
              <a:t> 확인 방법</a:t>
            </a:r>
            <a:r>
              <a:rPr lang="en-US" altLang="ko-KR" sz="1400" dirty="0"/>
              <a:t>			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9A642E-6F9B-499D-A186-43F44A7D3E7B}"/>
              </a:ext>
            </a:extLst>
          </p:cNvPr>
          <p:cNvSpPr txBox="1"/>
          <p:nvPr/>
        </p:nvSpPr>
        <p:spPr>
          <a:xfrm>
            <a:off x="9829671" y="2447038"/>
            <a:ext cx="3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7E4EE7-2CF5-45A8-802E-0D8AC2D3F3F2}"/>
              </a:ext>
            </a:extLst>
          </p:cNvPr>
          <p:cNvSpPr txBox="1"/>
          <p:nvPr/>
        </p:nvSpPr>
        <p:spPr>
          <a:xfrm>
            <a:off x="7278343" y="3314572"/>
            <a:ext cx="3638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강의 자료실 활용 방법</a:t>
            </a:r>
            <a:endParaRPr lang="en-US" altLang="ko-KR" dirty="0"/>
          </a:p>
          <a:p>
            <a:endParaRPr lang="en-US" altLang="ko-KR" sz="1400" dirty="0"/>
          </a:p>
          <a:p>
            <a:r>
              <a:rPr lang="en-US" altLang="ko-KR" sz="1400" dirty="0"/>
              <a:t>7 </a:t>
            </a:r>
            <a:r>
              <a:rPr lang="ko-KR" altLang="en-US" sz="1400" dirty="0"/>
              <a:t>강의 자료실 사용 방법</a:t>
            </a:r>
            <a:endParaRPr lang="en-US" altLang="ko-KR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7AD37A-AAE9-45A9-9175-4BB7967E4C7E}"/>
              </a:ext>
            </a:extLst>
          </p:cNvPr>
          <p:cNvSpPr txBox="1"/>
          <p:nvPr/>
        </p:nvSpPr>
        <p:spPr>
          <a:xfrm>
            <a:off x="9826430" y="3798176"/>
            <a:ext cx="3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28</a:t>
            </a: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873F2E1F-6B9D-4DC4-BE2B-D38A6A37D299}"/>
              </a:ext>
            </a:extLst>
          </p:cNvPr>
          <p:cNvCxnSpPr>
            <a:cxnSpLocks/>
          </p:cNvCxnSpPr>
          <p:nvPr/>
        </p:nvCxnSpPr>
        <p:spPr>
          <a:xfrm>
            <a:off x="1400632" y="2204104"/>
            <a:ext cx="363850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01339BA0-A1E4-4FEB-9718-BAF4DD4975B5}"/>
              </a:ext>
            </a:extLst>
          </p:cNvPr>
          <p:cNvCxnSpPr>
            <a:cxnSpLocks/>
          </p:cNvCxnSpPr>
          <p:nvPr/>
        </p:nvCxnSpPr>
        <p:spPr>
          <a:xfrm>
            <a:off x="1410004" y="3473702"/>
            <a:ext cx="363850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68A73D7-8C9D-40DD-BF26-EF3C397D6329}"/>
              </a:ext>
            </a:extLst>
          </p:cNvPr>
          <p:cNvCxnSpPr>
            <a:cxnSpLocks/>
          </p:cNvCxnSpPr>
          <p:nvPr/>
        </p:nvCxnSpPr>
        <p:spPr>
          <a:xfrm>
            <a:off x="1410004" y="4935584"/>
            <a:ext cx="3638501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7C650B04-AE4F-46CE-B4E3-C83436263F0F}"/>
              </a:ext>
            </a:extLst>
          </p:cNvPr>
          <p:cNvCxnSpPr>
            <a:cxnSpLocks/>
          </p:cNvCxnSpPr>
          <p:nvPr/>
        </p:nvCxnSpPr>
        <p:spPr>
          <a:xfrm>
            <a:off x="7210429" y="1067903"/>
            <a:ext cx="30083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5A3F22D-3AC8-460C-8F0B-F6F4B887415C}"/>
              </a:ext>
            </a:extLst>
          </p:cNvPr>
          <p:cNvSpPr txBox="1"/>
          <p:nvPr/>
        </p:nvSpPr>
        <p:spPr>
          <a:xfrm>
            <a:off x="7278343" y="4714672"/>
            <a:ext cx="363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공지사항 확인 방법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dirty="0"/>
          </a:p>
          <a:p>
            <a:r>
              <a:rPr lang="en-US" altLang="ko-KR" sz="1400" dirty="0"/>
              <a:t>8 </a:t>
            </a:r>
            <a:r>
              <a:rPr lang="ko-KR" altLang="en-US" sz="1400" dirty="0"/>
              <a:t>공지사항 확인 방법</a:t>
            </a:r>
            <a:endParaRPr lang="en-US" altLang="ko-KR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5BB5A6-A22A-4944-B95D-385E22447EDC}"/>
              </a:ext>
            </a:extLst>
          </p:cNvPr>
          <p:cNvSpPr txBox="1"/>
          <p:nvPr/>
        </p:nvSpPr>
        <p:spPr>
          <a:xfrm>
            <a:off x="9764998" y="5237892"/>
            <a:ext cx="36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30</a:t>
            </a: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6B114498-784F-4E4B-8403-EC7468026E6A}"/>
              </a:ext>
            </a:extLst>
          </p:cNvPr>
          <p:cNvCxnSpPr>
            <a:cxnSpLocks/>
          </p:cNvCxnSpPr>
          <p:nvPr/>
        </p:nvCxnSpPr>
        <p:spPr>
          <a:xfrm>
            <a:off x="7210429" y="2284229"/>
            <a:ext cx="30083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0BB922D-11C1-4A74-B5B6-CA7301AAC1FE}"/>
              </a:ext>
            </a:extLst>
          </p:cNvPr>
          <p:cNvCxnSpPr>
            <a:cxnSpLocks/>
          </p:cNvCxnSpPr>
          <p:nvPr/>
        </p:nvCxnSpPr>
        <p:spPr>
          <a:xfrm>
            <a:off x="7210429" y="3712866"/>
            <a:ext cx="30083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BBAB29F7-4AED-4432-BE4D-A51D87FC729B}"/>
              </a:ext>
            </a:extLst>
          </p:cNvPr>
          <p:cNvCxnSpPr>
            <a:cxnSpLocks/>
          </p:cNvCxnSpPr>
          <p:nvPr/>
        </p:nvCxnSpPr>
        <p:spPr>
          <a:xfrm>
            <a:off x="7210429" y="5107475"/>
            <a:ext cx="300832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27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D805FD7-2AAC-4F2D-ACC5-9BA9C2AA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2841"/>
            <a:ext cx="11408735" cy="4557906"/>
          </a:xfrm>
          <a:prstGeom prst="rect">
            <a:avLst/>
          </a:prstGeom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과제 제출을 완료 하셨다면 우측에 제출됨 이라는 창과 함께 제출한 과제를 다시 다운 받을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제출됨 상태를 확인 후 주차학습 모듈로 이동합니다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3-2.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과제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10111154" y="854295"/>
            <a:ext cx="1689212" cy="1475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682018-200C-4F4C-AC69-029717E7BAA8}"/>
              </a:ext>
            </a:extLst>
          </p:cNvPr>
          <p:cNvSpPr/>
          <p:nvPr/>
        </p:nvSpPr>
        <p:spPr>
          <a:xfrm>
            <a:off x="978878" y="1395356"/>
            <a:ext cx="744414" cy="169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184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DBCAC4-CEAE-4DD6-BEC9-D5985D6D1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40"/>
            <a:ext cx="11408735" cy="4571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주차학습 모듈로 이동하시면 제출한 과제의 상태에 완료 라는 아이콘이 표시되어 있는 걸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3-2. </a:t>
            </a:r>
            <a:r>
              <a:rPr lang="ko-KR" altLang="en-US" sz="1600" b="1" dirty="0"/>
              <a:t>퀴즈 및 과제 응시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과제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2198077" y="3807068"/>
            <a:ext cx="9435235" cy="35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6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C7540BC-AFC8-48A9-A9EC-45B5BCEE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41924"/>
            <a:ext cx="11408735" cy="4548818"/>
          </a:xfrm>
          <a:prstGeom prst="rect">
            <a:avLst/>
          </a:prstGeom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마이페이지 활용법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마이페이지는 수강중인 과목의 수강 해야 될 동영상과 제출 </a:t>
            </a:r>
            <a:r>
              <a:rPr lang="ko-KR" altLang="en-US" sz="1600" dirty="0" err="1">
                <a:solidFill>
                  <a:schemeClr val="tx1"/>
                </a:solidFill>
              </a:rPr>
              <a:t>해야될</a:t>
            </a:r>
            <a:r>
              <a:rPr lang="ko-KR" altLang="en-US" sz="1600" dirty="0">
                <a:solidFill>
                  <a:schemeClr val="tx1"/>
                </a:solidFill>
              </a:rPr>
              <a:t> 과제 또는 퀴즈를 전제척으로 확인 할 수 있는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페이지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페이지를 펼쳐 할 일과 </a:t>
            </a:r>
            <a:r>
              <a:rPr lang="ko-KR" altLang="en-US" sz="1600" dirty="0" err="1">
                <a:solidFill>
                  <a:schemeClr val="tx1"/>
                </a:solidFill>
              </a:rPr>
              <a:t>차시별</a:t>
            </a:r>
            <a:r>
              <a:rPr lang="ko-KR" altLang="en-US" sz="1600" dirty="0">
                <a:solidFill>
                  <a:schemeClr val="tx1"/>
                </a:solidFill>
              </a:rPr>
              <a:t> 출결 현황을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5020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4-1. </a:t>
            </a:r>
            <a:r>
              <a:rPr lang="ko-KR" altLang="en-US" sz="1600" b="1" dirty="0" err="1"/>
              <a:t>출결현황</a:t>
            </a:r>
            <a:r>
              <a:rPr lang="ko-KR" altLang="en-US" sz="1600" b="1" dirty="0"/>
              <a:t> 및 성적 확인 방법 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출결현황</a:t>
            </a:r>
            <a:r>
              <a:rPr lang="ko-KR" altLang="en-US" sz="1600" b="1" dirty="0"/>
              <a:t> 마이페이지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418006" y="2893628"/>
            <a:ext cx="426055" cy="35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B1861-2C3E-41BC-B98D-578EF5294977}"/>
              </a:ext>
            </a:extLst>
          </p:cNvPr>
          <p:cNvSpPr/>
          <p:nvPr/>
        </p:nvSpPr>
        <p:spPr>
          <a:xfrm>
            <a:off x="983644" y="2511256"/>
            <a:ext cx="426055" cy="35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6A690B-7DAF-484F-85D1-592D2E5E0EA5}"/>
              </a:ext>
            </a:extLst>
          </p:cNvPr>
          <p:cNvSpPr/>
          <p:nvPr/>
        </p:nvSpPr>
        <p:spPr>
          <a:xfrm>
            <a:off x="1048121" y="3004298"/>
            <a:ext cx="10566517" cy="1374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3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BF979F5-F496-41DB-ABC5-E100C1183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2320"/>
            <a:ext cx="11408735" cy="4577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과목별 </a:t>
            </a:r>
            <a:r>
              <a:rPr lang="ko-KR" altLang="en-US" sz="1600" dirty="0" err="1">
                <a:solidFill>
                  <a:schemeClr val="tx1"/>
                </a:solidFill>
              </a:rPr>
              <a:t>출결현황</a:t>
            </a:r>
            <a:r>
              <a:rPr lang="ko-KR" altLang="en-US" sz="1600" dirty="0">
                <a:solidFill>
                  <a:schemeClr val="tx1"/>
                </a:solidFill>
              </a:rPr>
              <a:t> 확인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처음 대시보드 과목에서 </a:t>
            </a:r>
            <a:r>
              <a:rPr lang="ko-KR" altLang="en-US" sz="1600" dirty="0" err="1">
                <a:solidFill>
                  <a:schemeClr val="tx1"/>
                </a:solidFill>
              </a:rPr>
              <a:t>추자학습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모듈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r>
              <a:rPr lang="ko-KR" altLang="en-US" sz="1600" dirty="0">
                <a:solidFill>
                  <a:schemeClr val="tx1"/>
                </a:solidFill>
              </a:rPr>
              <a:t>이 아닌 </a:t>
            </a:r>
            <a:r>
              <a:rPr lang="ko-KR" altLang="en-US" sz="1600" dirty="0" err="1">
                <a:solidFill>
                  <a:schemeClr val="tx1"/>
                </a:solidFill>
              </a:rPr>
              <a:t>출결현황으로</a:t>
            </a:r>
            <a:r>
              <a:rPr lang="ko-KR" altLang="en-US" sz="1600" dirty="0">
                <a:solidFill>
                  <a:schemeClr val="tx1"/>
                </a:solidFill>
              </a:rPr>
              <a:t> 들어갑니다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현재 수강중인 과목에 </a:t>
            </a:r>
            <a:r>
              <a:rPr lang="ko-KR" altLang="en-US" sz="1600" dirty="0" err="1">
                <a:solidFill>
                  <a:schemeClr val="tx1"/>
                </a:solidFill>
              </a:rPr>
              <a:t>출결현황이</a:t>
            </a:r>
            <a:r>
              <a:rPr lang="ko-KR" altLang="en-US" sz="1600" dirty="0">
                <a:solidFill>
                  <a:schemeClr val="tx1"/>
                </a:solidFill>
              </a:rPr>
              <a:t> 표시되게 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65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4-2. </a:t>
            </a:r>
            <a:r>
              <a:rPr lang="ko-KR" altLang="en-US" sz="1600" b="1" dirty="0" err="1"/>
              <a:t>출결현황</a:t>
            </a:r>
            <a:r>
              <a:rPr lang="ko-KR" altLang="en-US" sz="1600" b="1" dirty="0"/>
              <a:t> 및 성적 확인 방법 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출결현황</a:t>
            </a:r>
            <a:r>
              <a:rPr lang="ko-KR" altLang="en-US" sz="1600" b="1" dirty="0"/>
              <a:t> 과목별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78BB949-58D5-49BC-963D-6435E12465C9}"/>
              </a:ext>
            </a:extLst>
          </p:cNvPr>
          <p:cNvSpPr/>
          <p:nvPr/>
        </p:nvSpPr>
        <p:spPr>
          <a:xfrm>
            <a:off x="1916723" y="897524"/>
            <a:ext cx="9794631" cy="414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4693AE-409D-4F31-B1A8-4E3A54EE6C16}"/>
              </a:ext>
            </a:extLst>
          </p:cNvPr>
          <p:cNvSpPr/>
          <p:nvPr/>
        </p:nvSpPr>
        <p:spPr>
          <a:xfrm>
            <a:off x="908540" y="959070"/>
            <a:ext cx="919172" cy="1485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52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3A6531B-11CC-44EF-B9DC-8B31D20C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17286"/>
            <a:ext cx="11408735" cy="4520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성적확인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성적은 교수님께서 설정하신 점수와 비율에 따라 달라집니다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과제와 퀴즈의 점수를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65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4-3. </a:t>
            </a:r>
            <a:r>
              <a:rPr lang="ko-KR" altLang="en-US" sz="1600" b="1" dirty="0" err="1"/>
              <a:t>출결현황</a:t>
            </a:r>
            <a:r>
              <a:rPr lang="ko-KR" altLang="en-US" sz="1600" b="1" dirty="0"/>
              <a:t> 및 성적 확인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성적확인 과목별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78BB949-58D5-49BC-963D-6435E12465C9}"/>
              </a:ext>
            </a:extLst>
          </p:cNvPr>
          <p:cNvSpPr/>
          <p:nvPr/>
        </p:nvSpPr>
        <p:spPr>
          <a:xfrm>
            <a:off x="1916723" y="897524"/>
            <a:ext cx="9794631" cy="414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4693AE-409D-4F31-B1A8-4E3A54EE6C16}"/>
              </a:ext>
            </a:extLst>
          </p:cNvPr>
          <p:cNvSpPr/>
          <p:nvPr/>
        </p:nvSpPr>
        <p:spPr>
          <a:xfrm>
            <a:off x="908540" y="959070"/>
            <a:ext cx="919172" cy="1485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34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1A52F9-3255-4659-B3B9-9427DCAF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39"/>
            <a:ext cx="11408735" cy="4580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과목 탭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학생분께서 들으시는 모든 과목이 표시됩니다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왼쪽의 별표 </a:t>
            </a:r>
            <a:r>
              <a:rPr lang="ko-KR" altLang="en-US" sz="1600" dirty="0" err="1">
                <a:solidFill>
                  <a:schemeClr val="tx1"/>
                </a:solidFill>
              </a:rPr>
              <a:t>즐겨찾기</a:t>
            </a:r>
            <a:r>
              <a:rPr lang="ko-KR" altLang="en-US" sz="1600" dirty="0">
                <a:solidFill>
                  <a:schemeClr val="tx1"/>
                </a:solidFill>
              </a:rPr>
              <a:t> 아이콘을 눌러 해당 과목만 보이게 설정할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해당 </a:t>
            </a:r>
            <a:r>
              <a:rPr lang="ko-KR" altLang="en-US" sz="1600" dirty="0" err="1">
                <a:solidFill>
                  <a:schemeClr val="tx1"/>
                </a:solidFill>
              </a:rPr>
              <a:t>즐겨찾기</a:t>
            </a:r>
            <a:r>
              <a:rPr lang="ko-KR" altLang="en-US" sz="1600" dirty="0">
                <a:solidFill>
                  <a:schemeClr val="tx1"/>
                </a:solidFill>
              </a:rPr>
              <a:t> 과목만 보이게 되므로 주의해주시기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5. </a:t>
            </a:r>
            <a:r>
              <a:rPr lang="ko-KR" altLang="en-US" sz="1600" b="1" dirty="0"/>
              <a:t>과목 활용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66172C6-8674-424A-BE2A-F5833AD05788}"/>
              </a:ext>
            </a:extLst>
          </p:cNvPr>
          <p:cNvSpPr/>
          <p:nvPr/>
        </p:nvSpPr>
        <p:spPr>
          <a:xfrm>
            <a:off x="904514" y="1341879"/>
            <a:ext cx="256072" cy="267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49DAF80-A259-49CB-B632-4987F62238A3}"/>
              </a:ext>
            </a:extLst>
          </p:cNvPr>
          <p:cNvSpPr/>
          <p:nvPr/>
        </p:nvSpPr>
        <p:spPr>
          <a:xfrm>
            <a:off x="440909" y="1500694"/>
            <a:ext cx="332814" cy="267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97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3A6AED-22CC-49B1-AB1B-864A61AB7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9234"/>
            <a:ext cx="11408735" cy="4551507"/>
          </a:xfrm>
          <a:prstGeom prst="rect">
            <a:avLst/>
          </a:prstGeom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메시지 확인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메시지 함으로 이동합니다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 err="1">
                <a:solidFill>
                  <a:schemeClr val="tx1"/>
                </a:solidFill>
              </a:rPr>
              <a:t>메시지함은</a:t>
            </a:r>
            <a:r>
              <a:rPr lang="ko-KR" altLang="en-US" sz="1600" dirty="0">
                <a:solidFill>
                  <a:schemeClr val="tx1"/>
                </a:solidFill>
              </a:rPr>
              <a:t> 교수님께서 보낸 메시지를 확인 할 수 잇는 페이지 입니다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6. </a:t>
            </a:r>
            <a:r>
              <a:rPr lang="ko-KR" altLang="en-US" sz="1600" b="1" dirty="0" err="1"/>
              <a:t>메시지함</a:t>
            </a:r>
            <a:r>
              <a:rPr lang="ko-KR" altLang="en-US" sz="1600" b="1" dirty="0"/>
              <a:t> 확인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A1F16-199D-4C66-AE8B-F27DDE48873B}"/>
              </a:ext>
            </a:extLst>
          </p:cNvPr>
          <p:cNvSpPr/>
          <p:nvPr/>
        </p:nvSpPr>
        <p:spPr>
          <a:xfrm>
            <a:off x="426798" y="2230620"/>
            <a:ext cx="426055" cy="35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6A690B-7DAF-484F-85D1-592D2E5E0EA5}"/>
              </a:ext>
            </a:extLst>
          </p:cNvPr>
          <p:cNvSpPr/>
          <p:nvPr/>
        </p:nvSpPr>
        <p:spPr>
          <a:xfrm>
            <a:off x="888020" y="809614"/>
            <a:ext cx="2400303" cy="764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64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C6F0FF-A7DD-43D8-9ABB-AE9A6EA54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39"/>
            <a:ext cx="11408735" cy="4572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해당 메시지를 클릭하시면 자세한 내용을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교수님의 성함과 어떤 과목인지 에 대한 정보도 같이 나오니 확인해주시면 감사하겠습니다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6. </a:t>
            </a:r>
            <a:r>
              <a:rPr lang="ko-KR" altLang="en-US" sz="1600" b="1" dirty="0" err="1"/>
              <a:t>메시지함</a:t>
            </a:r>
            <a:r>
              <a:rPr lang="ko-KR" altLang="en-US" sz="1600" b="1" dirty="0"/>
              <a:t> 확인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6A690B-7DAF-484F-85D1-592D2E5E0EA5}"/>
              </a:ext>
            </a:extLst>
          </p:cNvPr>
          <p:cNvSpPr/>
          <p:nvPr/>
        </p:nvSpPr>
        <p:spPr>
          <a:xfrm>
            <a:off x="2989381" y="748558"/>
            <a:ext cx="2162911" cy="913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72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6B33E16-9CA3-4BE4-9E77-8A484978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6332"/>
            <a:ext cx="11408735" cy="4563206"/>
          </a:xfrm>
          <a:prstGeom prst="rect">
            <a:avLst/>
          </a:prstGeom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강의 자료실 사용방법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강의 자료실은 교수님께서 강의에 관한 자료를 올려 주시는 공간입니다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교수님에 따라 차이가 있으며 강의 자료를 클릭하여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7. </a:t>
            </a:r>
            <a:r>
              <a:rPr lang="ko-KR" altLang="en-US" sz="1600" b="1" dirty="0"/>
              <a:t>강의 자료실 사용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24E6F8-A9C4-4652-981F-0B37D18C5572}"/>
              </a:ext>
            </a:extLst>
          </p:cNvPr>
          <p:cNvSpPr/>
          <p:nvPr/>
        </p:nvSpPr>
        <p:spPr>
          <a:xfrm>
            <a:off x="1845502" y="799655"/>
            <a:ext cx="9954864" cy="4299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703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3EC899-879B-4E24-994B-F4120D4D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38"/>
            <a:ext cx="11408735" cy="4571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강의 자료를 클릭하시면 </a:t>
            </a:r>
            <a:r>
              <a:rPr lang="en-US" altLang="ko-KR" sz="1600" dirty="0">
                <a:solidFill>
                  <a:schemeClr val="tx1"/>
                </a:solidFill>
              </a:rPr>
              <a:t>pdf</a:t>
            </a:r>
            <a:r>
              <a:rPr lang="ko-KR" altLang="en-US" sz="1600" dirty="0">
                <a:solidFill>
                  <a:schemeClr val="tx1"/>
                </a:solidFill>
              </a:rPr>
              <a:t>파일로 미리보기가 나오며 다운로드를 하여 확인 할 수도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학생분들 </a:t>
            </a:r>
            <a:r>
              <a:rPr lang="ko-KR" altLang="en-US" sz="1600" dirty="0" err="1">
                <a:solidFill>
                  <a:schemeClr val="tx1"/>
                </a:solidFill>
              </a:rPr>
              <a:t>께서는필요에</a:t>
            </a:r>
            <a:r>
              <a:rPr lang="ko-KR" altLang="en-US" sz="1600" dirty="0">
                <a:solidFill>
                  <a:schemeClr val="tx1"/>
                </a:solidFill>
              </a:rPr>
              <a:t> 따라 자료를 확인해주시기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7. </a:t>
            </a:r>
            <a:r>
              <a:rPr lang="ko-KR" altLang="en-US" sz="1600" b="1" dirty="0"/>
              <a:t>강의 자료실 사용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24E6F8-A9C4-4652-981F-0B37D18C5572}"/>
              </a:ext>
            </a:extLst>
          </p:cNvPr>
          <p:cNvSpPr/>
          <p:nvPr/>
        </p:nvSpPr>
        <p:spPr>
          <a:xfrm>
            <a:off x="10533185" y="1477108"/>
            <a:ext cx="1151792" cy="298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8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7804756-179B-48CE-87B8-A600DCFE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632" y="609599"/>
            <a:ext cx="11408735" cy="4487334"/>
          </a:xfrm>
          <a:prstGeom prst="rect">
            <a:avLst/>
          </a:prstGeom>
          <a:noFill/>
          <a:ln w="0" cap="rnd">
            <a:solidFill>
              <a:srgbClr val="000000"/>
            </a:solidFill>
            <a:prstDash val="solid"/>
            <a:miter/>
          </a:ln>
          <a:effectLst/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서정대학교 로그인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홈페이지 접속 후 차세대 통합정보시스템 클릭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0E8DB67-AE6D-4B05-A5EE-8AF5898A2D51}"/>
              </a:ext>
            </a:extLst>
          </p:cNvPr>
          <p:cNvSpPr/>
          <p:nvPr/>
        </p:nvSpPr>
        <p:spPr>
          <a:xfrm>
            <a:off x="4207932" y="4114800"/>
            <a:ext cx="999067" cy="846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3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홈페이지 로그인 방법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6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91A6FD-017F-4894-9848-DB5745EC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7390"/>
            <a:ext cx="11408735" cy="4562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공지 확인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공지를 클릭하여 들어갈 수 있으며 교수님께서 올리신 공지를 확인 할 수 잇습니다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해당 </a:t>
            </a:r>
            <a:r>
              <a:rPr lang="ko-KR" altLang="en-US" sz="1600" dirty="0" err="1">
                <a:solidFill>
                  <a:schemeClr val="tx1"/>
                </a:solidFill>
              </a:rPr>
              <a:t>공지글을</a:t>
            </a:r>
            <a:r>
              <a:rPr lang="ko-KR" altLang="en-US" sz="1600" dirty="0">
                <a:solidFill>
                  <a:schemeClr val="tx1"/>
                </a:solidFill>
              </a:rPr>
              <a:t> 클릭하여 더 자세한 글을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8. </a:t>
            </a:r>
            <a:r>
              <a:rPr lang="ko-KR" altLang="en-US" sz="1600" b="1" dirty="0"/>
              <a:t>공지사항 확인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7824E6F8-A9C4-4652-981F-0B37D18C5572}"/>
              </a:ext>
            </a:extLst>
          </p:cNvPr>
          <p:cNvSpPr/>
          <p:nvPr/>
        </p:nvSpPr>
        <p:spPr>
          <a:xfrm>
            <a:off x="961242" y="1186961"/>
            <a:ext cx="383981" cy="23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98666FD-E756-4E14-AB44-725825DB5CB1}"/>
              </a:ext>
            </a:extLst>
          </p:cNvPr>
          <p:cNvSpPr/>
          <p:nvPr/>
        </p:nvSpPr>
        <p:spPr>
          <a:xfrm>
            <a:off x="2098380" y="1417792"/>
            <a:ext cx="9701986" cy="1360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95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0" y="523560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공지를 클릭해 주시면 교수님께서 </a:t>
            </a:r>
            <a:r>
              <a:rPr lang="ko-KR" altLang="en-US" sz="1600" dirty="0" err="1">
                <a:solidFill>
                  <a:schemeClr val="tx1"/>
                </a:solidFill>
              </a:rPr>
              <a:t>올려주신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 err="1">
                <a:solidFill>
                  <a:schemeClr val="tx1"/>
                </a:solidFill>
              </a:rPr>
              <a:t>공지글을</a:t>
            </a:r>
            <a:r>
              <a:rPr lang="ko-KR" altLang="en-US" sz="1600" dirty="0">
                <a:solidFill>
                  <a:schemeClr val="tx1"/>
                </a:solidFill>
              </a:rPr>
              <a:t>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8. </a:t>
            </a:r>
            <a:r>
              <a:rPr lang="ko-KR" altLang="en-US" sz="1600" b="1" dirty="0"/>
              <a:t>공지사항 확인 방법</a:t>
            </a:r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54D064D-ABB5-4DB7-A20C-C5B62CFF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32841"/>
            <a:ext cx="11408735" cy="4557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678F08D-9731-443D-94A7-EDF58C8F86FD}"/>
              </a:ext>
            </a:extLst>
          </p:cNvPr>
          <p:cNvSpPr/>
          <p:nvPr/>
        </p:nvSpPr>
        <p:spPr>
          <a:xfrm>
            <a:off x="2154115" y="972753"/>
            <a:ext cx="9583616" cy="162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119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789432" y="258645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8000" b="1" dirty="0"/>
              <a:t>감사합니다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863474" y="4312140"/>
            <a:ext cx="2634606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3474" y="3800719"/>
            <a:ext cx="30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원격교육지원센터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6082" y="4361897"/>
            <a:ext cx="30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031-860-5203</a:t>
            </a:r>
            <a:endParaRPr lang="ko-KR" altLang="en-US" sz="2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0A0C54-C53A-4CD7-81D7-FAE782ECE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47" y="3800719"/>
            <a:ext cx="868229" cy="8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CAEA88F7-B234-4A41-B9A0-7898A3AD9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630" y="558079"/>
            <a:ext cx="11408735" cy="4538422"/>
          </a:xfrm>
          <a:prstGeom prst="rect">
            <a:avLst/>
          </a:prstGeom>
          <a:noFill/>
          <a:ln w="0" cap="rnd">
            <a:solidFill>
              <a:srgbClr val="000000"/>
            </a:solidFill>
            <a:prstDash val="solid"/>
            <a:miter/>
          </a:ln>
          <a:effectLst/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서정대학교 로그인 방법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홈페이지 접속 후 차세대 통합정보시스템 클릭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0E8DB67-AE6D-4B05-A5EE-8AF5898A2D51}"/>
              </a:ext>
            </a:extLst>
          </p:cNvPr>
          <p:cNvSpPr/>
          <p:nvPr/>
        </p:nvSpPr>
        <p:spPr>
          <a:xfrm>
            <a:off x="2319866" y="2403957"/>
            <a:ext cx="2446867" cy="1922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3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홈페이지 로그인 방법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8C1264-ED72-427E-ADC5-AF50FDE1ECF2}"/>
              </a:ext>
            </a:extLst>
          </p:cNvPr>
          <p:cNvSpPr/>
          <p:nvPr/>
        </p:nvSpPr>
        <p:spPr>
          <a:xfrm>
            <a:off x="6959600" y="1142423"/>
            <a:ext cx="592668" cy="627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7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FC2EB8B2-3F70-4286-B387-64B2866AD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631" y="567266"/>
            <a:ext cx="11408735" cy="4550615"/>
          </a:xfrm>
          <a:prstGeom prst="rect">
            <a:avLst/>
          </a:prstGeom>
          <a:noFill/>
          <a:ln w="0" cap="rnd">
            <a:solidFill>
              <a:srgbClr val="000000"/>
            </a:solidFill>
            <a:prstDash val="solid"/>
            <a:miter/>
          </a:ln>
          <a:effectLst/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접속하시면 </a:t>
            </a:r>
            <a:r>
              <a:rPr lang="en-US" altLang="ko-KR" sz="1600" dirty="0">
                <a:solidFill>
                  <a:schemeClr val="tx1"/>
                </a:solidFill>
              </a:rPr>
              <a:t>LMS</a:t>
            </a:r>
            <a:r>
              <a:rPr lang="ko-KR" altLang="en-US" sz="1600" dirty="0">
                <a:solidFill>
                  <a:schemeClr val="tx1"/>
                </a:solidFill>
              </a:rPr>
              <a:t>시스템에서 </a:t>
            </a:r>
            <a:r>
              <a:rPr lang="en-US" altLang="ko-KR" sz="1600" dirty="0">
                <a:solidFill>
                  <a:schemeClr val="tx1"/>
                </a:solidFill>
              </a:rPr>
              <a:t>LMS</a:t>
            </a:r>
            <a:r>
              <a:rPr lang="ko-KR" altLang="en-US" sz="1600" dirty="0">
                <a:solidFill>
                  <a:schemeClr val="tx1"/>
                </a:solidFill>
              </a:rPr>
              <a:t>바로가기를 클릭합니다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공지사항이나 이용안내를 통해 매뉴얼 또는 학습자 영상 가이드를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0E8DB67-AE6D-4B05-A5EE-8AF5898A2D51}"/>
              </a:ext>
            </a:extLst>
          </p:cNvPr>
          <p:cNvSpPr/>
          <p:nvPr/>
        </p:nvSpPr>
        <p:spPr>
          <a:xfrm>
            <a:off x="8204200" y="1989666"/>
            <a:ext cx="1710268" cy="423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23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1.</a:t>
            </a:r>
            <a:r>
              <a:rPr lang="ko-KR" altLang="en-US" sz="1600" b="1" dirty="0"/>
              <a:t>홈페이지 로그인 방법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5BCE95FB-5E42-4F47-BC75-C4E7A91D90DE}"/>
              </a:ext>
            </a:extLst>
          </p:cNvPr>
          <p:cNvSpPr/>
          <p:nvPr/>
        </p:nvSpPr>
        <p:spPr>
          <a:xfrm>
            <a:off x="6206067" y="4385733"/>
            <a:ext cx="745066" cy="296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FB67D7B-A64E-4AAD-88FC-B283AA57CA5D}"/>
              </a:ext>
            </a:extLst>
          </p:cNvPr>
          <p:cNvSpPr/>
          <p:nvPr/>
        </p:nvSpPr>
        <p:spPr>
          <a:xfrm>
            <a:off x="2353733" y="4385733"/>
            <a:ext cx="745066" cy="296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A58C86-1C9D-490C-A8E5-1DE9A6F40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483930"/>
            <a:ext cx="11408735" cy="4655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과목 홈으로 들어오시면 좌측에 네비게이션 모듈이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각각 기능들이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영상을 보기 위해선 주차학습 모듈을 클릭해 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905932" y="1222693"/>
            <a:ext cx="728135" cy="199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49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1B6497B-0A81-4CAF-BF5D-0D987E94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2320"/>
            <a:ext cx="11408735" cy="4566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주차학습 모듈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현재 교수님께서 영상이나 퀴즈 과제를 올려 주신 화면이 나옵니다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퀴즈와 과제 영상을 기간 내에 출석하시어 수강하여 주셔야 합니다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2006599" y="843773"/>
            <a:ext cx="9626601" cy="2085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68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C83468-2F6A-458B-8D68-5193A641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464583"/>
            <a:ext cx="11408735" cy="3794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4368801"/>
            <a:ext cx="11408735" cy="174064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중요한 출석인정 기간 입니다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  <a:r>
              <a:rPr lang="ko-KR" altLang="en-US" sz="1600" dirty="0">
                <a:solidFill>
                  <a:schemeClr val="tx1"/>
                </a:solidFill>
              </a:rPr>
              <a:t>시작일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마감일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종료일로 나뉘어져 있습니다</a:t>
            </a:r>
            <a:r>
              <a:rPr lang="en-US" altLang="ko-KR" sz="1600" dirty="0">
                <a:solidFill>
                  <a:schemeClr val="tx1"/>
                </a:solidFill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시작일은 강의가 열리는 시간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마감일은 강의가 끝나 더 이상 영상을 들어도 출석이 안되는 기간 입니다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마지막으로 종료일은 마감일이 끝나도 종료일 기간 안에 수강하셨으면 지각으로 인정되나 종료일 후에 수강 하셨다면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결석으로 인정되니 주의 해주시기 바랍니다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2768600" y="1513493"/>
            <a:ext cx="3327400" cy="12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01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B6E52E62-3EA6-46E2-B8BB-64D3F8A89D3E}"/>
              </a:ext>
            </a:extLst>
          </p:cNvPr>
          <p:cNvSpPr/>
          <p:nvPr/>
        </p:nvSpPr>
        <p:spPr>
          <a:xfrm>
            <a:off x="391631" y="5232399"/>
            <a:ext cx="11408735" cy="87704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해당 수강하실 영상을 클릭하여 영상을 시청 할 수 있는 화면과 재생시간 학습인정 기간 등을 확인 할 수 있습니다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70B5-232B-4763-A2B7-B9B368A393C5}"/>
              </a:ext>
            </a:extLst>
          </p:cNvPr>
          <p:cNvSpPr txBox="1"/>
          <p:nvPr/>
        </p:nvSpPr>
        <p:spPr>
          <a:xfrm>
            <a:off x="391632" y="66526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2. </a:t>
            </a:r>
            <a:r>
              <a:rPr lang="ko-KR" altLang="en-US" sz="1600" b="1" dirty="0"/>
              <a:t>강의 영상 시청 방법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강의 영상 시청 방법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35FF83E9-88CB-4390-AA28-E9741700841D}"/>
              </a:ext>
            </a:extLst>
          </p:cNvPr>
          <p:cNvCxnSpPr/>
          <p:nvPr/>
        </p:nvCxnSpPr>
        <p:spPr>
          <a:xfrm>
            <a:off x="391632" y="387978"/>
            <a:ext cx="11408735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D69AE-506E-41E0-BAE6-9DAB69E9D11B}"/>
              </a:ext>
            </a:extLst>
          </p:cNvPr>
          <p:cNvSpPr/>
          <p:nvPr/>
        </p:nvSpPr>
        <p:spPr>
          <a:xfrm>
            <a:off x="2006599" y="843773"/>
            <a:ext cx="9626601" cy="2085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D58493-869C-4FBB-9142-E9FE394B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1" y="527538"/>
            <a:ext cx="11408735" cy="4571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0D1D478-0F98-477C-8CEA-FD0D21CE6EF0}"/>
              </a:ext>
            </a:extLst>
          </p:cNvPr>
          <p:cNvSpPr/>
          <p:nvPr/>
        </p:nvSpPr>
        <p:spPr>
          <a:xfrm>
            <a:off x="3437658" y="2192867"/>
            <a:ext cx="6849342" cy="2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722054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5781</TotalTime>
  <Words>1057</Words>
  <Application>Microsoft Office PowerPoint</Application>
  <PresentationFormat>와이드스크린</PresentationFormat>
  <Paragraphs>123</Paragraphs>
  <Slides>32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맑은 고딕</vt:lpstr>
      <vt:lpstr>Calibri</vt:lpstr>
      <vt:lpstr>Calibri Light</vt:lpstr>
      <vt:lpstr>추억</vt:lpstr>
      <vt:lpstr>2025학년도 1학기 서정대학교 LMS이용 가이드 안내(학생용)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서정대학교 LMS 안내</dc:title>
  <dc:creator>a</dc:creator>
  <cp:lastModifiedBy>a</cp:lastModifiedBy>
  <cp:revision>237</cp:revision>
  <dcterms:created xsi:type="dcterms:W3CDTF">2024-08-12T04:22:17Z</dcterms:created>
  <dcterms:modified xsi:type="dcterms:W3CDTF">2025-01-07T04:41:02Z</dcterms:modified>
</cp:coreProperties>
</file>