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30" r:id="rId5"/>
    <p:sldId id="257" r:id="rId6"/>
    <p:sldId id="313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61" r:id="rId16"/>
    <p:sldId id="342" r:id="rId17"/>
    <p:sldId id="362" r:id="rId18"/>
    <p:sldId id="359" r:id="rId19"/>
    <p:sldId id="343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63" r:id="rId29"/>
    <p:sldId id="364" r:id="rId30"/>
    <p:sldId id="355" r:id="rId31"/>
    <p:sldId id="358" r:id="rId32"/>
    <p:sldId id="310" r:id="rId3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EAHIGH" initials="I" lastIdx="1" clrIdx="0">
    <p:extLst>
      <p:ext uri="{19B8F6BF-5375-455C-9EA6-DF929625EA0E}">
        <p15:presenceInfo xmlns:p15="http://schemas.microsoft.com/office/powerpoint/2012/main" userId="S::ideahigh@ideahigher.onmicrosoft.com::52f03150-efe3-4f87-a75a-fedd4d51b5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2BA9D"/>
    <a:srgbClr val="FF3300"/>
    <a:srgbClr val="001AD6"/>
    <a:srgbClr val="939393"/>
    <a:srgbClr val="282828"/>
    <a:srgbClr val="F9E051"/>
    <a:srgbClr val="2090D5"/>
    <a:srgbClr val="EEEDEC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0749" autoAdjust="0"/>
  </p:normalViewPr>
  <p:slideViewPr>
    <p:cSldViewPr snapToGrid="0">
      <p:cViewPr varScale="1">
        <p:scale>
          <a:sx n="104" d="100"/>
          <a:sy n="104" d="100"/>
        </p:scale>
        <p:origin x="1194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76E2DEFF-674D-4A10-AD9A-5809EEBD543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7A0C095D-63E9-4DC9-BCB0-04A2A8C6AA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3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223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70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26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2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60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93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0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918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637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92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5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218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133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664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255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664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159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051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38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090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63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31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08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53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7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8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14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095D-63E9-4DC9-BCB0-04A2A8C6AAB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D149-8083-4D0C-A9BE-2784A1856AA7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448800" y="6465678"/>
            <a:ext cx="2743200" cy="365125"/>
          </a:xfrm>
        </p:spPr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C9EA-BDD9-4B77-BB08-979A60ACB3F6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9DD-BA91-473C-9E8D-EF9DFFCDAFDA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DB00-8819-4D26-BC9F-3BCFAF0AD4DD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EDCFB8E-FC2A-44E7-A35F-871890E9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78"/>
            <a:ext cx="2743200" cy="365125"/>
          </a:xfrm>
        </p:spPr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000-52CE-4636-867F-CCA03393D415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0BD2114-0F67-485D-BFF8-7FEA3A0B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78"/>
            <a:ext cx="2743200" cy="365125"/>
          </a:xfrm>
        </p:spPr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3C2A-503F-4256-9C36-75A7BBA5215D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8935-C64D-44D9-8E3F-54595D98672B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EC2A-1A3A-4E32-B154-A5C8E4E6F834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17D2-52BC-4524-BEAF-D37DCAAC82A7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7129-2491-4D41-A232-22D0E58AB265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B737-A681-4636-8889-3E215A90C37F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7C41-E61B-438D-ADEE-881117E76E1C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448800" y="6465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DCB7FF4-646A-431E-AC9E-D44921DE4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" y="0"/>
            <a:ext cx="12177444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3C06A2C-9E95-4DB8-9238-A69EF5011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11" y="914400"/>
            <a:ext cx="9224683" cy="1783976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1B29EF54-CB11-4347-84F0-FDF83CEA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4" y="6080907"/>
            <a:ext cx="3036081" cy="467453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EB51FA0-48B8-4C30-A14E-CF67176E7199}"/>
              </a:ext>
            </a:extLst>
          </p:cNvPr>
          <p:cNvSpPr/>
          <p:nvPr/>
        </p:nvSpPr>
        <p:spPr>
          <a:xfrm>
            <a:off x="1954307" y="1449661"/>
            <a:ext cx="8597153" cy="1024597"/>
          </a:xfrm>
          <a:prstGeom prst="roundRect">
            <a:avLst>
              <a:gd name="adj" fmla="val 50000"/>
            </a:avLst>
          </a:prstGeom>
          <a:solidFill>
            <a:srgbClr val="F9E051">
              <a:alpha val="2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5187" y="1299431"/>
            <a:ext cx="8036858" cy="820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2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중소기업 취업연계 장학사업</a:t>
            </a:r>
            <a:r>
              <a:rPr lang="en-US" altLang="ko-KR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(</a:t>
            </a:r>
            <a:r>
              <a:rPr lang="ko-KR" altLang="en-US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희망사다리 </a:t>
            </a:r>
            <a:r>
              <a:rPr lang="en-US" altLang="ko-KR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1</a:t>
            </a:r>
            <a:r>
              <a:rPr lang="ko-KR" altLang="en-US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유형</a:t>
            </a:r>
            <a:r>
              <a:rPr lang="en-US" altLang="ko-KR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)</a:t>
            </a:r>
          </a:p>
          <a:p>
            <a:r>
              <a:rPr lang="en-US" altLang="ko-KR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2024</a:t>
            </a:r>
            <a:r>
              <a:rPr lang="ko-KR" altLang="en-US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년 </a:t>
            </a:r>
            <a:r>
              <a:rPr lang="en-US" altLang="ko-KR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1</a:t>
            </a:r>
            <a:r>
              <a:rPr lang="ko-KR" altLang="en-US" sz="28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학기 신규장학생 학생 신청 매뉴얼</a:t>
            </a:r>
            <a:endParaRPr lang="en-US" altLang="ko-KR" sz="2800" b="1" dirty="0">
              <a:ln w="6350">
                <a:solidFill>
                  <a:srgbClr val="F9E051"/>
                </a:solidFill>
              </a:ln>
              <a:solidFill>
                <a:srgbClr val="1525E8"/>
              </a:solidFill>
              <a:latin typeface="G마켓 산스 TTF Bold"/>
              <a:ea typeface="G마켓 산스 TTF Bold"/>
              <a:cs typeface="Kartika"/>
            </a:endParaRPr>
          </a:p>
          <a:p>
            <a:endParaRPr lang="ko-KR" altLang="en-US" sz="2800" b="1" dirty="0">
              <a:ln w="6350">
                <a:solidFill>
                  <a:srgbClr val="F9E051"/>
                </a:solidFill>
              </a:ln>
              <a:solidFill>
                <a:srgbClr val="1525E8"/>
              </a:solidFill>
              <a:latin typeface="G마켓 산스 TTF Bold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88719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442142" y="1676702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기업 정보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23" name="그림 22" descr="텍스트, 톱이(가) 표시된 사진&#10;&#10;자동 생성된 설명">
            <a:extLst>
              <a:ext uri="{FF2B5EF4-FFF2-40B4-BE49-F238E27FC236}">
                <a16:creationId xmlns:a16="http://schemas.microsoft.com/office/drawing/2014/main" id="{FD7E7D41-D12D-4140-8A2F-910A8BC3C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14">
            <a:off x="350817" y="3630976"/>
            <a:ext cx="1368671" cy="6165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FA2F80-8C7F-42A3-B84F-15D5272CBBB7}"/>
              </a:ext>
            </a:extLst>
          </p:cNvPr>
          <p:cNvSpPr txBox="1"/>
          <p:nvPr/>
        </p:nvSpPr>
        <p:spPr>
          <a:xfrm rot="20955843">
            <a:off x="554263" y="3615588"/>
            <a:ext cx="184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학교 정보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B8C8155-EF95-4006-8D48-A3009FEEC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05" y="2024427"/>
            <a:ext cx="6333594" cy="3352672"/>
          </a:xfrm>
          <a:prstGeom prst="rect">
            <a:avLst/>
          </a:prstGeom>
        </p:spPr>
      </p:pic>
      <p:pic>
        <p:nvPicPr>
          <p:cNvPr id="27" name="그림 26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7C94EC94-D16F-456C-9A08-436D940548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1" y="4591703"/>
            <a:ext cx="597451" cy="440309"/>
          </a:xfrm>
          <a:prstGeom prst="rect">
            <a:avLst/>
          </a:prstGeom>
        </p:spPr>
      </p:pic>
      <p:pic>
        <p:nvPicPr>
          <p:cNvPr id="29" name="그림 2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DC2B2BD-117E-400E-AA0F-7623F32830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977" y="4674046"/>
            <a:ext cx="1202050" cy="49407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A4194BB-43B2-4655-9A9F-E12F5A4BF323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325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현재 해당하는 자신의 취업상태를 선택합니다 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(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대학심사 시 참고자료로 활용 될 수 있음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※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창업지원형은 </a:t>
            </a:r>
            <a:r>
              <a:rPr lang="ko-KR" altLang="en-US" sz="1200" b="1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기창업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/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창업예정 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/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창업희망 중 선택</a:t>
            </a:r>
            <a:endParaRPr lang="en-US" altLang="ko-KR" sz="12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소속대학과 학과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/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전공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학번을 입력해주세요</a:t>
            </a:r>
            <a:endParaRPr lang="en-US" altLang="ko-KR" sz="14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학적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학과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과 학년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학기를 선택해주세요</a:t>
            </a:r>
            <a:endParaRPr lang="en-US" altLang="ko-KR" sz="14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</a:t>
            </a: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- 24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년 </a:t>
            </a: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1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학기 기준 자신의 정확한 학년과 학적 입력 요망 </a:t>
            </a:r>
            <a:endParaRPr lang="en-US" altLang="ko-KR" sz="1400" b="1" spc="-110" dirty="0">
              <a:solidFill>
                <a:srgbClr val="C00000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  (※ 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학과</a:t>
            </a: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학년 등 </a:t>
            </a:r>
            <a:r>
              <a:rPr lang="ko-KR" altLang="en-US" sz="1400" b="1" spc="-110" dirty="0" err="1">
                <a:solidFill>
                  <a:srgbClr val="C00000"/>
                </a:solidFill>
                <a:ea typeface="KoPubWorld돋움체 Bold" panose="00000800000000000000" pitchFamily="2" charset="-127"/>
              </a:rPr>
              <a:t>오입력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시 기본요건 결격으로 탈락될 수 있음에 유의</a:t>
            </a: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)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F249F89-695B-4E88-B153-72410FE13577}"/>
              </a:ext>
            </a:extLst>
          </p:cNvPr>
          <p:cNvSpPr/>
          <p:nvPr/>
        </p:nvSpPr>
        <p:spPr>
          <a:xfrm>
            <a:off x="6465454" y="2774509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3ED69EB-8DCB-4B05-BCD9-4D05D2144C2D}"/>
              </a:ext>
            </a:extLst>
          </p:cNvPr>
          <p:cNvSpPr/>
          <p:nvPr/>
        </p:nvSpPr>
        <p:spPr>
          <a:xfrm>
            <a:off x="9550858" y="2774509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F56AD71-9567-44C8-BACF-ECD83EE57A25}"/>
              </a:ext>
            </a:extLst>
          </p:cNvPr>
          <p:cNvSpPr/>
          <p:nvPr/>
        </p:nvSpPr>
        <p:spPr>
          <a:xfrm>
            <a:off x="9550857" y="2956104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564072F-931D-4F7A-9C7A-4C730B08242A}"/>
              </a:ext>
            </a:extLst>
          </p:cNvPr>
          <p:cNvSpPr/>
          <p:nvPr/>
        </p:nvSpPr>
        <p:spPr>
          <a:xfrm>
            <a:off x="9550857" y="4443846"/>
            <a:ext cx="1237673" cy="74699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65C9943-41E5-4B74-A83A-1F6894528078}"/>
              </a:ext>
            </a:extLst>
          </p:cNvPr>
          <p:cNvSpPr/>
          <p:nvPr/>
        </p:nvSpPr>
        <p:spPr>
          <a:xfrm>
            <a:off x="6465454" y="4480792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17CEB22-5A1F-43FB-9629-A899C8D7B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705" y="2070510"/>
            <a:ext cx="6333594" cy="5510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96B4508-1B73-436D-BE00-20C372D40BDF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04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추가정보 입력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B9BA750-9B46-492B-B3A7-FCE1FFE8CDB9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71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079022"/>
            <a:ext cx="5712188" cy="200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양식은 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[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사용계획서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다운로드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)]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버튼을 클릭하여 다운로드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가능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※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혹은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재단 홈페이지의 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‘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공지사항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’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메뉴의 </a:t>
            </a:r>
            <a:endParaRPr lang="en-US" altLang="ko-KR" sz="12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중소기업 취업연계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장학사업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희망사다리 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1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유형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신청기간 안내 </a:t>
            </a:r>
            <a:r>
              <a:rPr lang="ko-KR" altLang="en-US" sz="12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게시글에서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다운로드 가능</a:t>
            </a:r>
            <a:endParaRPr lang="en-US" altLang="ko-KR" sz="12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신청기간 종료 후 시스템 상 추가서류 제출은 불가한 바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기간 내</a:t>
            </a:r>
            <a:endParaRPr lang="en-US" altLang="ko-KR" sz="14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반드시 서류 제출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업로드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필수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461933" y="1661601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제출 서류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B8C8155-EF95-4006-8D48-A3009FEEC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3" y="1703897"/>
            <a:ext cx="6884842" cy="3229698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A01A5112-6768-4B66-9897-CDDF65992648}"/>
              </a:ext>
            </a:extLst>
          </p:cNvPr>
          <p:cNvSpPr/>
          <p:nvPr/>
        </p:nvSpPr>
        <p:spPr>
          <a:xfrm>
            <a:off x="6914555" y="3522141"/>
            <a:ext cx="788574" cy="1631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B54C9AD8-FEA1-4D48-9F54-3BF58D2879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" y="4810786"/>
            <a:ext cx="597451" cy="440309"/>
          </a:xfrm>
          <a:prstGeom prst="rect">
            <a:avLst/>
          </a:prstGeom>
        </p:spPr>
      </p:pic>
      <p:pic>
        <p:nvPicPr>
          <p:cNvPr id="20" name="그림 1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8BA9606-1723-433B-B8B7-453FE1B8E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75" y="5014081"/>
            <a:ext cx="1202050" cy="494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D218E1-11C8-4709-B1F2-31065F3FEA69}"/>
              </a:ext>
            </a:extLst>
          </p:cNvPr>
          <p:cNvSpPr txBox="1"/>
          <p:nvPr/>
        </p:nvSpPr>
        <p:spPr>
          <a:xfrm rot="21076839">
            <a:off x="667228" y="4961022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FDDD5-557B-493B-92FA-1D00BB405A5D}"/>
              </a:ext>
            </a:extLst>
          </p:cNvPr>
          <p:cNvSpPr txBox="1"/>
          <p:nvPr/>
        </p:nvSpPr>
        <p:spPr>
          <a:xfrm>
            <a:off x="646211" y="5534644"/>
            <a:ext cx="7112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취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/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창업지원금 사용계획서는 장학금 신청인 필수 제출서류이며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  대학심사에서 평가 자료로 활용될 수 있으므로 </a:t>
            </a:r>
            <a:r>
              <a:rPr lang="ko-KR" altLang="en-US" sz="1400" u="sng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성실히 기재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후 제출하여 주시기 바랍니다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600" spc="-110" dirty="0" err="1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미제출</a:t>
            </a:r>
            <a:r>
              <a:rPr lang="ko-KR" altLang="en-US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 대학심사에서 탈락될 수 있음에 유의하시기 바랍니다</a:t>
            </a:r>
            <a:r>
              <a:rPr lang="en-US" altLang="ko-KR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en-US" altLang="ko-KR" sz="1600" dirty="0">
              <a:solidFill>
                <a:srgbClr val="C00000"/>
              </a:solidFill>
              <a:latin typeface="나눔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7DF6F7A-6EC7-45B1-B29E-417FD118AB47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0A42B7-C63B-4EE4-910B-68BF8B41EAA2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04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추가정보 입력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CACCE03-13FF-4E25-8FB8-3209EF4DDC09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724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195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하단의 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강의보기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버튼을 눌러 팝업창이 뜨면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온라인사전교육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총 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편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순차적으로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이수합니다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(※ </a:t>
            </a:r>
            <a:r>
              <a:rPr lang="ko-KR" altLang="en-US" sz="12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미이수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 아래와 같이 교육 이수 팝업창이 뜸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62207" y="1690633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온라인사전교육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5EEF419-A55D-4A5E-9A24-35CB8A03D75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32" name="그림 31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D121604A-3CA5-47B6-9A5B-4D7CA36C8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" y="4559334"/>
            <a:ext cx="597451" cy="440309"/>
          </a:xfrm>
          <a:prstGeom prst="rect">
            <a:avLst/>
          </a:prstGeom>
        </p:spPr>
      </p:pic>
      <p:pic>
        <p:nvPicPr>
          <p:cNvPr id="37" name="그림 3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67B8E7B-867E-49D0-AFC8-46722945C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154" y="4752598"/>
            <a:ext cx="1202050" cy="4940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E619C1-1A82-4F94-B3FD-A6FB1CFFA024}"/>
              </a:ext>
            </a:extLst>
          </p:cNvPr>
          <p:cNvSpPr txBox="1"/>
          <p:nvPr/>
        </p:nvSpPr>
        <p:spPr>
          <a:xfrm rot="21076839">
            <a:off x="400556" y="468467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9AAD8-0F64-40DD-A873-54E8FEBA2665}"/>
              </a:ext>
            </a:extLst>
          </p:cNvPr>
          <p:cNvSpPr txBox="1"/>
          <p:nvPr/>
        </p:nvSpPr>
        <p:spPr>
          <a:xfrm>
            <a:off x="379540" y="5272629"/>
            <a:ext cx="657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장학사업 온라인사전교육은 총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10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분 이상 소요됩니다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온라인사전교육은 총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편으로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편 모두 정상 이수하여야 완료됩니다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온라인사전교육 수강 후 진단평가를 진행해야 합니다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이수 중 장기간 비활성화 또는 로그아웃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화면 종료 시 이수 이력이 저장되지 않을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비정상적인 방법으로 이수를 완료하거나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미이수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향후 학자금 지원에 불이익이 있을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A0E07E-FA43-4887-97CD-46EE6AE88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174" y="1128480"/>
            <a:ext cx="6893660" cy="4059096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3A6DACBD-D1DF-40EF-B546-92F473994F44}"/>
              </a:ext>
            </a:extLst>
          </p:cNvPr>
          <p:cNvSpPr/>
          <p:nvPr/>
        </p:nvSpPr>
        <p:spPr>
          <a:xfrm>
            <a:off x="9646357" y="1762196"/>
            <a:ext cx="1237673" cy="30120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25182AF-F208-4CBD-BB46-9E4C377F43FB}"/>
              </a:ext>
            </a:extLst>
          </p:cNvPr>
          <p:cNvSpPr/>
          <p:nvPr/>
        </p:nvSpPr>
        <p:spPr>
          <a:xfrm>
            <a:off x="6256462" y="1732585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ADC123-6C26-4601-A8F9-4D98DE45D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4896" y="5121429"/>
            <a:ext cx="1876930" cy="349769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926B9830-AC11-495A-ACB3-3B4122AC011B}"/>
              </a:ext>
            </a:extLst>
          </p:cNvPr>
          <p:cNvSpPr/>
          <p:nvPr/>
        </p:nvSpPr>
        <p:spPr>
          <a:xfrm>
            <a:off x="9646357" y="4432204"/>
            <a:ext cx="606007" cy="7070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A44EB40-095E-4B67-9AA2-BCDE4A3269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649" y="3276964"/>
            <a:ext cx="2280408" cy="10334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8ABFD3-23E3-46F5-AAC7-6498459AF811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05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온라인사전교육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E018C3D-3EEE-4CCC-B9B7-656A7892C335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015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온라인진단평가를 순차적으로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진행합니다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(※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미완료한 상태로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확인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버튼으로 이동 시 아래와 같이 교육 이수 팝업창이 뜸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온라인진단평가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5EEF419-A55D-4A5E-9A24-35CB8A03D75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32" name="그림 31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D121604A-3CA5-47B6-9A5B-4D7CA36C8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3" y="4634713"/>
            <a:ext cx="597451" cy="440309"/>
          </a:xfrm>
          <a:prstGeom prst="rect">
            <a:avLst/>
          </a:prstGeom>
        </p:spPr>
      </p:pic>
      <p:pic>
        <p:nvPicPr>
          <p:cNvPr id="37" name="그림 3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67B8E7B-867E-49D0-AFC8-46722945C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025" y="4827977"/>
            <a:ext cx="1202050" cy="4940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E619C1-1A82-4F94-B3FD-A6FB1CFFA024}"/>
              </a:ext>
            </a:extLst>
          </p:cNvPr>
          <p:cNvSpPr txBox="1"/>
          <p:nvPr/>
        </p:nvSpPr>
        <p:spPr>
          <a:xfrm rot="21076839">
            <a:off x="476872" y="4755702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9AAD8-0F64-40DD-A873-54E8FEBA2665}"/>
              </a:ext>
            </a:extLst>
          </p:cNvPr>
          <p:cNvSpPr txBox="1"/>
          <p:nvPr/>
        </p:nvSpPr>
        <p:spPr>
          <a:xfrm>
            <a:off x="379540" y="5401268"/>
            <a:ext cx="663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장학사업 온라인 진단평가는 총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6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문제입니다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문제에 대한 정답을 맞출 경우 해당 문제의 해설이 보여지며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오답 선택 시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다시풀기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진행하여야 합니다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3. 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문제를 모두 맞춘 후 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신청정보 확인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단계로 넘어갈 수 있습니다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평가 중 장기간 비활성화 또는 로그아웃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화면 종료 시 평가가 정상적으로 진행되지 않을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비정상적인 방법으로 평가 또는 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미진행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향후 학자금 지원에 불이익이 있을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A6DACBD-D1DF-40EF-B546-92F473994F44}"/>
              </a:ext>
            </a:extLst>
          </p:cNvPr>
          <p:cNvSpPr/>
          <p:nvPr/>
        </p:nvSpPr>
        <p:spPr>
          <a:xfrm>
            <a:off x="9646357" y="1762196"/>
            <a:ext cx="1237673" cy="30120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25182AF-F208-4CBD-BB46-9E4C377F43FB}"/>
              </a:ext>
            </a:extLst>
          </p:cNvPr>
          <p:cNvSpPr/>
          <p:nvPr/>
        </p:nvSpPr>
        <p:spPr>
          <a:xfrm>
            <a:off x="6256462" y="1732585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204462F-27CE-47F4-A9FD-B3ED61F322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-164"/>
          <a:stretch/>
        </p:blipFill>
        <p:spPr>
          <a:xfrm>
            <a:off x="5143638" y="978638"/>
            <a:ext cx="6956153" cy="42859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D132651-98ED-4F39-B65E-8132EFEB1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792" y="2966861"/>
            <a:ext cx="1959058" cy="11785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1A87005-FBF6-463E-BE0C-2B0BF82DAEE6}"/>
              </a:ext>
            </a:extLst>
          </p:cNvPr>
          <p:cNvSpPr/>
          <p:nvPr/>
        </p:nvSpPr>
        <p:spPr>
          <a:xfrm>
            <a:off x="7158182" y="4163473"/>
            <a:ext cx="2985943" cy="16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C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1200" b="1" dirty="0">
                <a:solidFill>
                  <a:srgbClr val="C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문제는 진단평가 진행 시 확인 가능</a:t>
            </a:r>
            <a:r>
              <a:rPr lang="en-US" altLang="ko-KR" sz="1200" b="1" dirty="0">
                <a:solidFill>
                  <a:srgbClr val="C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1200" b="1" dirty="0">
              <a:solidFill>
                <a:srgbClr val="C00000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E5E9C61-AB93-41C1-A5A2-94F357FA317F}"/>
              </a:ext>
            </a:extLst>
          </p:cNvPr>
          <p:cNvSpPr/>
          <p:nvPr/>
        </p:nvSpPr>
        <p:spPr>
          <a:xfrm>
            <a:off x="6256462" y="1593373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AC028B4-8635-4632-8801-60D6AC59AC62}"/>
              </a:ext>
            </a:extLst>
          </p:cNvPr>
          <p:cNvSpPr/>
          <p:nvPr/>
        </p:nvSpPr>
        <p:spPr>
          <a:xfrm>
            <a:off x="9683301" y="1608317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C44F951-CCB6-43D7-B1E1-6C4517A4E3B4}"/>
              </a:ext>
            </a:extLst>
          </p:cNvPr>
          <p:cNvSpPr/>
          <p:nvPr/>
        </p:nvSpPr>
        <p:spPr>
          <a:xfrm>
            <a:off x="9677280" y="1793391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878EB5-BBB3-4103-A8AA-1BDC2879B476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05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온라인사전교육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90FB29E-9177-4309-9B0F-E18828B937C9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5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온라인진단평가까지 완료 시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다음 단계로 이동합니다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(※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미완료한 상태로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확인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버튼으로 이동 시 아래와 같이 교육 이수 팝업창이 뜸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온라인진단평가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5EEF419-A55D-4A5E-9A24-35CB8A03D75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A6DACBD-D1DF-40EF-B546-92F473994F44}"/>
              </a:ext>
            </a:extLst>
          </p:cNvPr>
          <p:cNvSpPr/>
          <p:nvPr/>
        </p:nvSpPr>
        <p:spPr>
          <a:xfrm>
            <a:off x="9646357" y="1762196"/>
            <a:ext cx="1237673" cy="30120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25182AF-F208-4CBD-BB46-9E4C377F43FB}"/>
              </a:ext>
            </a:extLst>
          </p:cNvPr>
          <p:cNvSpPr/>
          <p:nvPr/>
        </p:nvSpPr>
        <p:spPr>
          <a:xfrm>
            <a:off x="6256462" y="1732585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204462F-27CE-47F4-A9FD-B3ED61F322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164"/>
          <a:stretch/>
        </p:blipFill>
        <p:spPr>
          <a:xfrm>
            <a:off x="5143638" y="978638"/>
            <a:ext cx="6956153" cy="42859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D132651-98ED-4F39-B65E-8132EFEB1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92" y="2966861"/>
            <a:ext cx="1959058" cy="11785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1A87005-FBF6-463E-BE0C-2B0BF82DAEE6}"/>
              </a:ext>
            </a:extLst>
          </p:cNvPr>
          <p:cNvSpPr/>
          <p:nvPr/>
        </p:nvSpPr>
        <p:spPr>
          <a:xfrm>
            <a:off x="7158182" y="4163473"/>
            <a:ext cx="2985943" cy="16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C00000"/>
                </a:solidFill>
              </a:rPr>
              <a:t>(</a:t>
            </a:r>
            <a:r>
              <a:rPr lang="ko-KR" altLang="en-US" sz="1050" b="1" dirty="0">
                <a:solidFill>
                  <a:srgbClr val="C00000"/>
                </a:solidFill>
              </a:rPr>
              <a:t>문제는 진단평가 진행 시 확인 가능</a:t>
            </a:r>
            <a:r>
              <a:rPr lang="en-US" altLang="ko-KR" sz="1050" b="1" dirty="0">
                <a:solidFill>
                  <a:srgbClr val="C00000"/>
                </a:solidFill>
              </a:rPr>
              <a:t>)</a:t>
            </a:r>
            <a:endParaRPr lang="ko-KR" altLang="en-US" sz="1050" b="1" dirty="0">
              <a:solidFill>
                <a:srgbClr val="C00000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96921E4-8677-405B-8B32-024B0DE9C453}"/>
              </a:ext>
            </a:extLst>
          </p:cNvPr>
          <p:cNvSpPr/>
          <p:nvPr/>
        </p:nvSpPr>
        <p:spPr>
          <a:xfrm>
            <a:off x="6256462" y="1608317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92FE504-387F-42A1-A763-F690B821A0D6}"/>
              </a:ext>
            </a:extLst>
          </p:cNvPr>
          <p:cNvSpPr/>
          <p:nvPr/>
        </p:nvSpPr>
        <p:spPr>
          <a:xfrm>
            <a:off x="9683301" y="1589845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CAF2408-3E21-4223-A7DD-F5A3E2ED2E2E}"/>
              </a:ext>
            </a:extLst>
          </p:cNvPr>
          <p:cNvSpPr/>
          <p:nvPr/>
        </p:nvSpPr>
        <p:spPr>
          <a:xfrm>
            <a:off x="9677509" y="1792027"/>
            <a:ext cx="1237673" cy="152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DDA25D-2B19-488C-BE4A-C68B88C3E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8782" y="2251468"/>
            <a:ext cx="6055813" cy="3042989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EDFA31F0-0A5F-4EAA-8201-682885E86E9A}"/>
              </a:ext>
            </a:extLst>
          </p:cNvPr>
          <p:cNvSpPr/>
          <p:nvPr/>
        </p:nvSpPr>
        <p:spPr>
          <a:xfrm>
            <a:off x="6584600" y="4145417"/>
            <a:ext cx="4629995" cy="111920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243DC7-E2D0-42FD-BCF3-41775F001C0D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05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온라인사전교육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FC49485-D394-4DB2-B1DC-647229A4FFB1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5" name="그림 44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CEF12565-14C9-4088-8260-FB8D25546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3" y="4634713"/>
            <a:ext cx="597451" cy="440309"/>
          </a:xfrm>
          <a:prstGeom prst="rect">
            <a:avLst/>
          </a:prstGeom>
        </p:spPr>
      </p:pic>
      <p:pic>
        <p:nvPicPr>
          <p:cNvPr id="46" name="그림 4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D3665D3-959A-4E2A-91A6-4F166C4C83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025" y="4827977"/>
            <a:ext cx="1202050" cy="49407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B9CC086-5421-4E23-B98E-6990F3118868}"/>
              </a:ext>
            </a:extLst>
          </p:cNvPr>
          <p:cNvSpPr txBox="1"/>
          <p:nvPr/>
        </p:nvSpPr>
        <p:spPr>
          <a:xfrm rot="21076839">
            <a:off x="476872" y="4755702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532876-B717-44DC-8968-731EDBC347A7}"/>
              </a:ext>
            </a:extLst>
          </p:cNvPr>
          <p:cNvSpPr txBox="1"/>
          <p:nvPr/>
        </p:nvSpPr>
        <p:spPr>
          <a:xfrm>
            <a:off x="379540" y="5401268"/>
            <a:ext cx="663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장학사업 온라인 진단평가는 총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6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문제입니다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문제에 대한 정답을 맞출 경우 해당 문제의 해설이 보여지며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오답 선택 시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다시풀기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진행하여야 합니다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3. 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문제를 모두 맞춘 후 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신청정보 확인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단계로 넘어갈 수 있습니다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평가 중 장기간 비활성화 또는 로그아웃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화면 종료 시 평가가 정상적으로 진행되지 않을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비정상적인 방법으로 평가 또는 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미진행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향후 학자금 지원에 불이익이 있을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49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지금까지 기재한 정보를 최종 확인합니다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수정할 경우 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이전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버튼을 눌러 전 화면으로 돌아갑니다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신청정보확인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5EEF419-A55D-4A5E-9A24-35CB8A03D75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93B1F2F-3214-40AA-A836-4A9734B12DEA}"/>
              </a:ext>
            </a:extLst>
          </p:cNvPr>
          <p:cNvGrpSpPr/>
          <p:nvPr/>
        </p:nvGrpSpPr>
        <p:grpSpPr>
          <a:xfrm>
            <a:off x="4810888" y="950773"/>
            <a:ext cx="7068961" cy="4075374"/>
            <a:chOff x="4615505" y="1495085"/>
            <a:chExt cx="7254716" cy="4562560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B8C8155-EF95-4006-8D48-A3009FEE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505" y="1495085"/>
              <a:ext cx="7254716" cy="456256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31083F7-365C-44BA-8B27-1C6E4F866CAE}"/>
                </a:ext>
              </a:extLst>
            </p:cNvPr>
            <p:cNvSpPr/>
            <p:nvPr/>
          </p:nvSpPr>
          <p:spPr>
            <a:xfrm>
              <a:off x="5795342" y="2384701"/>
              <a:ext cx="1417673" cy="13792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3A6DACBD-D1DF-40EF-B546-92F473994F44}"/>
                </a:ext>
              </a:extLst>
            </p:cNvPr>
            <p:cNvSpPr/>
            <p:nvPr/>
          </p:nvSpPr>
          <p:spPr>
            <a:xfrm>
              <a:off x="9305416" y="2379418"/>
              <a:ext cx="1417673" cy="330455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1B82221-FACB-41D7-900F-5E4BF766BE73}"/>
                </a:ext>
              </a:extLst>
            </p:cNvPr>
            <p:cNvSpPr/>
            <p:nvPr/>
          </p:nvSpPr>
          <p:spPr>
            <a:xfrm>
              <a:off x="5795341" y="3467966"/>
              <a:ext cx="1417673" cy="109642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CF7DBA7A-1209-47C9-949B-D9EA9AEF9F75}"/>
                </a:ext>
              </a:extLst>
            </p:cNvPr>
            <p:cNvSpPr/>
            <p:nvPr/>
          </p:nvSpPr>
          <p:spPr>
            <a:xfrm>
              <a:off x="9305416" y="3467966"/>
              <a:ext cx="1417673" cy="13792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3F0BD20-F619-4F03-AA94-F98464C04221}"/>
                </a:ext>
              </a:extLst>
            </p:cNvPr>
            <p:cNvSpPr/>
            <p:nvPr/>
          </p:nvSpPr>
          <p:spPr>
            <a:xfrm>
              <a:off x="5795340" y="5074781"/>
              <a:ext cx="1417673" cy="13792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147396A-08EB-4237-A28A-72DD2644F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6084" y="1547618"/>
              <a:ext cx="7135312" cy="66126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2A86649-5A62-4948-99BB-9BFA63490CDF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06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신청정보 확인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2DF5A6B-B0A5-4FC1-AF71-5D9E8EFAF9FD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림 30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C4ECEE85-6F46-4E66-BF3D-7117A2E700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" y="4493286"/>
            <a:ext cx="597451" cy="440309"/>
          </a:xfrm>
          <a:prstGeom prst="rect">
            <a:avLst/>
          </a:prstGeom>
        </p:spPr>
      </p:pic>
      <p:pic>
        <p:nvPicPr>
          <p:cNvPr id="45" name="그림 4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561442E-9A9E-41D6-8674-3E38A101E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75" y="4696581"/>
            <a:ext cx="1202050" cy="49407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63C495D-C3D6-4E8A-A3C3-053927B04ED3}"/>
              </a:ext>
            </a:extLst>
          </p:cNvPr>
          <p:cNvSpPr txBox="1"/>
          <p:nvPr/>
        </p:nvSpPr>
        <p:spPr>
          <a:xfrm rot="21076839">
            <a:off x="667228" y="4643522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1B7F6C-6ACB-4A51-9EB9-395CB253F2B3}"/>
              </a:ext>
            </a:extLst>
          </p:cNvPr>
          <p:cNvSpPr txBox="1"/>
          <p:nvPr/>
        </p:nvSpPr>
        <p:spPr>
          <a:xfrm>
            <a:off x="646211" y="5217144"/>
            <a:ext cx="7112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취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/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창업지원금 사용계획서는 장학금 신청인 필수 제출서류이며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  대학심사에서 평가 자료로 활용될 수 있으므로 </a:t>
            </a:r>
            <a:r>
              <a:rPr lang="ko-KR" altLang="en-US" sz="1400" u="sng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성실히 기재 후 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제출하여 주시기 바랍니다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600" spc="-110" dirty="0" err="1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미제출</a:t>
            </a:r>
            <a:r>
              <a:rPr lang="ko-KR" altLang="en-US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 대학심사에서 탈락될 수 있음에 유의하시기 바랍니다</a:t>
            </a:r>
            <a:r>
              <a:rPr lang="en-US" altLang="ko-KR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en-US" altLang="ko-KR" sz="1600" dirty="0">
              <a:solidFill>
                <a:srgbClr val="C00000"/>
              </a:solidFill>
              <a:latin typeface="나눔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7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313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 신청서 작성이 정상적으로 완료되었습니다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주의사항 및 참고사항을 반드시 확인하시기 바랍니다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신청인은 </a:t>
            </a:r>
            <a:r>
              <a:rPr lang="ko-KR" altLang="en-US" sz="16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전자서명 단계</a:t>
            </a:r>
            <a:r>
              <a:rPr lang="en-US" altLang="ko-KR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공동인증서 동의 등</a:t>
            </a:r>
            <a:r>
              <a:rPr lang="en-US" altLang="ko-KR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까지 최종 완료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하시기 바라며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우측의 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신청현황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버튼을 통해 </a:t>
            </a:r>
            <a:r>
              <a:rPr lang="ko-KR" altLang="en-US" sz="16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본인의 장학금 신청현황을</a:t>
            </a:r>
            <a:r>
              <a:rPr lang="en-US" altLang="ko-KR" sz="16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필히 확인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하시어 </a:t>
            </a:r>
            <a:endParaRPr lang="en-US" altLang="ko-KR" sz="1200" spc="-1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신청을 완료했으나 최종 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신청완료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상태가 아닌 경우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아래 상담센터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(1800-04499)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</a:t>
            </a:r>
            <a:endParaRPr lang="en-US" altLang="ko-KR" sz="1200" spc="-1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문의하시어 신청상태를 확인하시기 바랍니다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7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508613" y="1653495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신청완료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65D77C8-82C6-42BC-BC05-F79CF9668D5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1" name="그림 20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436B71EC-67BA-434B-9649-18D028C09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6" y="4515777"/>
            <a:ext cx="597451" cy="440309"/>
          </a:xfrm>
          <a:prstGeom prst="rect">
            <a:avLst/>
          </a:prstGeom>
        </p:spPr>
      </p:pic>
      <p:pic>
        <p:nvPicPr>
          <p:cNvPr id="27" name="그림 2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AF0BD213-DF6C-45FA-B685-E89AA8101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508" y="4719072"/>
            <a:ext cx="1202050" cy="4940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FDB1AD-329B-4E10-BF0C-0D632CB3C05A}"/>
              </a:ext>
            </a:extLst>
          </p:cNvPr>
          <p:cNvSpPr txBox="1"/>
          <p:nvPr/>
        </p:nvSpPr>
        <p:spPr>
          <a:xfrm rot="21076839">
            <a:off x="637661" y="4666013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E8FE4-3832-4C12-A56C-4CDACE9ED04D}"/>
              </a:ext>
            </a:extLst>
          </p:cNvPr>
          <p:cNvSpPr txBox="1"/>
          <p:nvPr/>
        </p:nvSpPr>
        <p:spPr>
          <a:xfrm>
            <a:off x="487596" y="5249683"/>
            <a:ext cx="4553105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110" dirty="0">
                <a:ea typeface="KoPubWorld돋움체 Bold" panose="00000800000000000000" pitchFamily="2" charset="-127"/>
              </a:rPr>
              <a:t>※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기타 문의사항이 있을 경우 </a:t>
            </a:r>
            <a:r>
              <a:rPr lang="ko-KR" altLang="en-US" sz="1400" u="sng" spc="-110" dirty="0">
                <a:ea typeface="KoPubWorld돋움체 Bold" panose="00000800000000000000" pitchFamily="2" charset="-127"/>
              </a:rPr>
              <a:t>희망사다리 장학사업 </a:t>
            </a:r>
            <a:endParaRPr lang="en-US" altLang="ko-KR" sz="1400" u="sng" spc="-110" dirty="0"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ea typeface="KoPubWorld돋움체 Bold" panose="00000800000000000000" pitchFamily="2" charset="-127"/>
              </a:rPr>
              <a:t>    </a:t>
            </a:r>
            <a:r>
              <a:rPr lang="ko-KR" altLang="en-US" sz="1400" b="1" u="sng" spc="-110" dirty="0">
                <a:ea typeface="KoPubWorld돋움체 Bold" panose="00000800000000000000" pitchFamily="2" charset="-127"/>
              </a:rPr>
              <a:t>상담센터</a:t>
            </a:r>
            <a:r>
              <a:rPr lang="en-US" altLang="ko-KR" sz="1400" b="1" u="sng" spc="-110" dirty="0">
                <a:ea typeface="KoPubWorld돋움체 Bold" panose="00000800000000000000" pitchFamily="2" charset="-127"/>
              </a:rPr>
              <a:t>(1800-0499)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로 문의주시기 바랍니다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D2053E-DD2C-4076-9FB5-7B11B9AE4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79" y="1375328"/>
            <a:ext cx="6441126" cy="4251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8B43D5-21FC-4367-96B1-ACBB9EFA403F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07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신청완료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7B637B7-177C-42A6-8C97-18AAC994B771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87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7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473" y="6465678"/>
            <a:ext cx="2847527" cy="365125"/>
          </a:xfrm>
        </p:spPr>
        <p:txBody>
          <a:bodyPr/>
          <a:lstStyle/>
          <a:p>
            <a:fld id="{836B6DB3-44B8-41C4-A846-21F6C6172237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149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신청인은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신청현황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메뉴</a:t>
            </a:r>
            <a:r>
              <a:rPr lang="en-US" altLang="ko-KR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직전 화면</a:t>
            </a:r>
            <a:r>
              <a:rPr lang="en-US" altLang="ko-KR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(16P)</a:t>
            </a:r>
            <a:r>
              <a:rPr lang="ko-KR" altLang="en-US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STEP7.</a:t>
            </a:r>
            <a:r>
              <a:rPr lang="ko-KR" altLang="en-US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신청완료 화면에서 </a:t>
            </a:r>
            <a:endParaRPr lang="en-US" altLang="ko-KR" sz="12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[</a:t>
            </a:r>
            <a:r>
              <a:rPr lang="ko-KR" altLang="en-US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신청현황</a:t>
            </a:r>
            <a:r>
              <a:rPr lang="en-US" altLang="ko-KR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버튼을 누를 경우</a:t>
            </a:r>
            <a:r>
              <a:rPr lang="en-US" altLang="ko-KR" sz="12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통해 장학금 신청현황을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확인할 수 있습니다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신청서 수정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및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신청서 취소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버튼을 통하여 장학금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   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신청내역 수정 및 신청취소를 할 수 있습니다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423415" y="1670249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현황 확인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20" name="그림 19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32698787-B077-4D48-9AF1-CCBA71241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" y="4333309"/>
            <a:ext cx="597451" cy="440309"/>
          </a:xfrm>
          <a:prstGeom prst="rect">
            <a:avLst/>
          </a:prstGeom>
        </p:spPr>
      </p:pic>
      <p:pic>
        <p:nvPicPr>
          <p:cNvPr id="21" name="그림 20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CD191FB-9631-49C4-BF7E-120077D36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38" y="4536604"/>
            <a:ext cx="1202050" cy="4940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BC0EAB-C492-4636-9093-99DA585CC74D}"/>
              </a:ext>
            </a:extLst>
          </p:cNvPr>
          <p:cNvSpPr txBox="1"/>
          <p:nvPr/>
        </p:nvSpPr>
        <p:spPr>
          <a:xfrm rot="21076839">
            <a:off x="566412" y="450392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CCC8E-BA6A-4D1A-9CDE-2761166FCE8D}"/>
              </a:ext>
            </a:extLst>
          </p:cNvPr>
          <p:cNvSpPr txBox="1"/>
          <p:nvPr/>
        </p:nvSpPr>
        <p:spPr>
          <a:xfrm>
            <a:off x="421126" y="5073298"/>
            <a:ext cx="4683692" cy="75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상품유형과 소속대학은 신청완료 시 추후 수정이 불가합니다</a:t>
            </a:r>
            <a:r>
              <a:rPr lang="en-US" altLang="ko-KR" sz="1600" b="1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※ </a:t>
            </a:r>
            <a:r>
              <a:rPr lang="ko-KR" altLang="en-US" sz="1400" b="1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변경하려면 작성한 신청서 취소 후 다시 작성해야 함에 유의</a:t>
            </a:r>
            <a:endParaRPr lang="en-US" altLang="ko-KR" sz="1400" b="1" spc="-1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1D250B0-0FD2-454E-B1F2-C2C2D07E2150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4396097-A0B3-4701-A39C-B0106DE47C52}"/>
              </a:ext>
            </a:extLst>
          </p:cNvPr>
          <p:cNvGrpSpPr/>
          <p:nvPr/>
        </p:nvGrpSpPr>
        <p:grpSpPr>
          <a:xfrm>
            <a:off x="5413475" y="1335275"/>
            <a:ext cx="6357399" cy="4585780"/>
            <a:chOff x="5458691" y="1105417"/>
            <a:chExt cx="6357399" cy="533748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D4D91617-657A-49B7-854B-C3563093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691" y="1105417"/>
              <a:ext cx="6357399" cy="28448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AD2A62A-1364-4B0A-A582-C7E8B6E02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691" y="3910667"/>
              <a:ext cx="6357399" cy="2532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E21118D-BCE6-420C-99B6-34E3E13AD6C6}"/>
                </a:ext>
              </a:extLst>
            </p:cNvPr>
            <p:cNvSpPr/>
            <p:nvPr/>
          </p:nvSpPr>
          <p:spPr>
            <a:xfrm>
              <a:off x="5587214" y="3219130"/>
              <a:ext cx="6087624" cy="621133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8129E3B-4AFD-4B37-B41A-546EA8224FE2}"/>
                </a:ext>
              </a:extLst>
            </p:cNvPr>
            <p:cNvSpPr/>
            <p:nvPr/>
          </p:nvSpPr>
          <p:spPr>
            <a:xfrm>
              <a:off x="9530801" y="5953976"/>
              <a:ext cx="2213524" cy="40167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AB675D3-F699-481E-A50E-33FC946728A5}"/>
                </a:ext>
              </a:extLst>
            </p:cNvPr>
            <p:cNvSpPr/>
            <p:nvPr/>
          </p:nvSpPr>
          <p:spPr>
            <a:xfrm>
              <a:off x="7119141" y="2220783"/>
              <a:ext cx="1284743" cy="12571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CC2076C-8A50-4D49-9789-C5A1FD17C911}"/>
                </a:ext>
              </a:extLst>
            </p:cNvPr>
            <p:cNvSpPr/>
            <p:nvPr/>
          </p:nvSpPr>
          <p:spPr>
            <a:xfrm>
              <a:off x="7457800" y="3593995"/>
              <a:ext cx="1284743" cy="12571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C168C8-7968-40C7-BF0C-60F1EE311D43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참고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]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신청현황 확인 방법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8B8597D-81E8-4C9C-81BA-FFBD26C90027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5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27BD188-C69D-43BB-9017-C508065FE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"/>
            <a:ext cx="12192000" cy="6858184"/>
          </a:xfr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EB9A13B5-624A-4AE6-9160-B0CEAFCF0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14289"/>
            <a:ext cx="12191675" cy="6858000"/>
          </a:xfrm>
          <a:prstGeom prst="rect">
            <a:avLst/>
          </a:prstGeom>
        </p:spPr>
      </p:pic>
      <p:pic>
        <p:nvPicPr>
          <p:cNvPr id="56" name="그림 55" descr="텍스트이(가) 표시된 사진&#10;&#10;자동 생성된 설명">
            <a:extLst>
              <a:ext uri="{FF2B5EF4-FFF2-40B4-BE49-F238E27FC236}">
                <a16:creationId xmlns:a16="http://schemas.microsoft.com/office/drawing/2014/main" id="{8CBF9C98-7860-4B68-AEF1-4640B4EF3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 b="23060"/>
          <a:stretch/>
        </p:blipFill>
        <p:spPr>
          <a:xfrm>
            <a:off x="2713398" y="1225847"/>
            <a:ext cx="9192275" cy="5276552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45F336B-04D1-473F-B29E-A6671757709D}"/>
              </a:ext>
            </a:extLst>
          </p:cNvPr>
          <p:cNvCxnSpPr>
            <a:cxnSpLocks/>
          </p:cNvCxnSpPr>
          <p:nvPr/>
        </p:nvCxnSpPr>
        <p:spPr>
          <a:xfrm>
            <a:off x="2426677" y="527570"/>
            <a:ext cx="7927135" cy="0"/>
          </a:xfrm>
          <a:prstGeom prst="line">
            <a:avLst/>
          </a:prstGeom>
          <a:ln>
            <a:solidFill>
              <a:srgbClr val="93939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A8F5E76-5247-4721-878A-B4D50CC6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26" y="281796"/>
            <a:ext cx="2654227" cy="396726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매뉴얼 목차 소개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83FC5A7-51C1-4910-9F59-92F592C483B9}"/>
              </a:ext>
            </a:extLst>
          </p:cNvPr>
          <p:cNvSpPr/>
          <p:nvPr/>
        </p:nvSpPr>
        <p:spPr>
          <a:xfrm>
            <a:off x="379540" y="350044"/>
            <a:ext cx="45719" cy="208482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2828"/>
              </a:solidFill>
            </a:endParaRPr>
          </a:p>
        </p:txBody>
      </p:sp>
      <p:sp>
        <p:nvSpPr>
          <p:cNvPr id="57" name="부제목 2">
            <a:extLst>
              <a:ext uri="{FF2B5EF4-FFF2-40B4-BE49-F238E27FC236}">
                <a16:creationId xmlns:a16="http://schemas.microsoft.com/office/drawing/2014/main" id="{7040374E-C937-4B5F-A8CC-2DF24193E77F}"/>
              </a:ext>
            </a:extLst>
          </p:cNvPr>
          <p:cNvSpPr txBox="1">
            <a:spLocks/>
          </p:cNvSpPr>
          <p:nvPr/>
        </p:nvSpPr>
        <p:spPr>
          <a:xfrm>
            <a:off x="1438799" y="1692816"/>
            <a:ext cx="4037899" cy="77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3800" b="1" dirty="0">
              <a:solidFill>
                <a:srgbClr val="1525E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9F6554A-8315-4455-9947-31D0472C3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9D1312B-96B0-4074-98EA-558D39867F11}"/>
              </a:ext>
            </a:extLst>
          </p:cNvPr>
          <p:cNvSpPr/>
          <p:nvPr/>
        </p:nvSpPr>
        <p:spPr>
          <a:xfrm>
            <a:off x="4109726" y="3014841"/>
            <a:ext cx="539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03. </a:t>
            </a:r>
            <a:r>
              <a:rPr lang="ko-KR" altLang="en-US" sz="32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학생 신청방법  </a:t>
            </a:r>
            <a:r>
              <a:rPr lang="en-US" altLang="ko-KR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모바일</a:t>
            </a:r>
            <a:r>
              <a:rPr lang="en-US" altLang="ko-KR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APP </a:t>
            </a:r>
            <a:r>
              <a:rPr lang="ko-KR" altLang="en-US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버전</a:t>
            </a:r>
            <a:r>
              <a:rPr lang="en-US" altLang="ko-KR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3200" b="1" kern="1000" spc="-150" dirty="0">
              <a:solidFill>
                <a:srgbClr val="001AD6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06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78"/>
            <a:ext cx="2743200" cy="365125"/>
          </a:xfrm>
        </p:spPr>
        <p:txBody>
          <a:bodyPr/>
          <a:lstStyle/>
          <a:p>
            <a:fld id="{836B6DB3-44B8-41C4-A846-21F6C6172237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45B156-4EBB-4D73-B31E-B9218F1A82D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102689" y="1727413"/>
            <a:ext cx="1655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1. </a:t>
            </a:r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사업 알아보기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69" name="그림 68" descr="텍스트, 톱이(가) 표시된 사진&#10;&#10;자동 생성된 설명">
            <a:extLst>
              <a:ext uri="{FF2B5EF4-FFF2-40B4-BE49-F238E27FC236}">
                <a16:creationId xmlns:a16="http://schemas.microsoft.com/office/drawing/2014/main" id="{684C2BF5-5059-4E50-B4A2-60E60CB47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14">
            <a:off x="350817" y="3630976"/>
            <a:ext cx="1368671" cy="61654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0266A75-C2B3-4975-BC5D-527C49B3E58F}"/>
              </a:ext>
            </a:extLst>
          </p:cNvPr>
          <p:cNvSpPr txBox="1"/>
          <p:nvPr/>
        </p:nvSpPr>
        <p:spPr>
          <a:xfrm rot="20955843">
            <a:off x="90633" y="3712826"/>
            <a:ext cx="184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2. </a:t>
            </a:r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참여 신청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spc="-11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사업의 자세한 내용을 확인하기 위해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</a:t>
            </a:r>
            <a:endParaRPr lang="en-US" altLang="ko-KR" sz="1400" b="1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장학금 소개 페이지로 들어가 사업 내용을 확인합니다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spc="-11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장학금 신청희망시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메인 화면에서 스크롤을 내려</a:t>
            </a:r>
            <a:endParaRPr lang="en-US" altLang="ko-KR" sz="1400" b="1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ea typeface="KoPubWorld돋움체 Bold" panose="00000800000000000000" pitchFamily="2" charset="-127"/>
              </a:rPr>
              <a:t>    [</a:t>
            </a:r>
            <a:r>
              <a:rPr lang="ko-KR" altLang="en-US" sz="1400" b="1" spc="-110" dirty="0">
                <a:ea typeface="KoPubWorld돋움체 Bold" panose="00000800000000000000" pitchFamily="2" charset="-127"/>
              </a:rPr>
              <a:t>신청하기</a:t>
            </a:r>
            <a:r>
              <a:rPr lang="en-US" altLang="ko-KR" sz="1400" b="1" spc="-110" dirty="0">
                <a:ea typeface="KoPubWorld돋움체 Bold" panose="00000800000000000000" pitchFamily="2" charset="-127"/>
              </a:rPr>
              <a:t>] </a:t>
            </a:r>
            <a:r>
              <a:rPr lang="ko-KR" altLang="en-US" sz="1400" b="1" spc="-110" dirty="0">
                <a:ea typeface="KoPubWorld돋움체 Bold" panose="00000800000000000000" pitchFamily="2" charset="-127"/>
              </a:rPr>
              <a:t>버튼을 눌러 신청서 작성 화면으로 넘어갑니다</a:t>
            </a:r>
            <a:r>
              <a:rPr lang="en-US" altLang="ko-KR" sz="1400" b="1" spc="-110" dirty="0">
                <a:ea typeface="KoPubWorld돋움체 Bold" panose="00000800000000000000" pitchFamily="2" charset="-127"/>
              </a:rPr>
              <a:t>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182C903-3196-46D0-8267-6A3E732B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768" y="1010295"/>
            <a:ext cx="5901999" cy="25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07A01C8-6D98-4321-AD89-D05AAED99282}"/>
              </a:ext>
            </a:extLst>
          </p:cNvPr>
          <p:cNvSpPr/>
          <p:nvPr/>
        </p:nvSpPr>
        <p:spPr>
          <a:xfrm>
            <a:off x="4446768" y="2401833"/>
            <a:ext cx="5901999" cy="6294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44CEDA9-B5F8-47A1-B9C0-F43CEAB51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754" y="3038769"/>
            <a:ext cx="3110436" cy="352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8A193869-0212-4687-B192-E6E5E047FEB5}"/>
              </a:ext>
            </a:extLst>
          </p:cNvPr>
          <p:cNvCxnSpPr>
            <a:cxnSpLocks/>
          </p:cNvCxnSpPr>
          <p:nvPr/>
        </p:nvCxnSpPr>
        <p:spPr>
          <a:xfrm>
            <a:off x="7724569" y="3760121"/>
            <a:ext cx="360581" cy="4247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6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27BD188-C69D-43BB-9017-C508065FE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"/>
            <a:ext cx="12192000" cy="6858184"/>
          </a:xfr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EB9A13B5-624A-4AE6-9160-B0CEAFCF0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14289"/>
            <a:ext cx="12191675" cy="6858000"/>
          </a:xfrm>
          <a:prstGeom prst="rect">
            <a:avLst/>
          </a:prstGeom>
        </p:spPr>
      </p:pic>
      <p:pic>
        <p:nvPicPr>
          <p:cNvPr id="56" name="그림 55" descr="텍스트이(가) 표시된 사진&#10;&#10;자동 생성된 설명">
            <a:extLst>
              <a:ext uri="{FF2B5EF4-FFF2-40B4-BE49-F238E27FC236}">
                <a16:creationId xmlns:a16="http://schemas.microsoft.com/office/drawing/2014/main" id="{8CBF9C98-7860-4B68-AEF1-4640B4EF3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184"/>
            <a:ext cx="12191675" cy="6858000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45F336B-04D1-473F-B29E-A6671757709D}"/>
              </a:ext>
            </a:extLst>
          </p:cNvPr>
          <p:cNvCxnSpPr>
            <a:cxnSpLocks/>
          </p:cNvCxnSpPr>
          <p:nvPr/>
        </p:nvCxnSpPr>
        <p:spPr>
          <a:xfrm>
            <a:off x="2426677" y="527570"/>
            <a:ext cx="7927135" cy="0"/>
          </a:xfrm>
          <a:prstGeom prst="line">
            <a:avLst/>
          </a:prstGeom>
          <a:ln>
            <a:solidFill>
              <a:srgbClr val="93939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A8F5E76-5247-4721-878A-B4D50CC6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26" y="281796"/>
            <a:ext cx="2654227" cy="396726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매뉴얼 목차 소개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83FC5A7-51C1-4910-9F59-92F592C483B9}"/>
              </a:ext>
            </a:extLst>
          </p:cNvPr>
          <p:cNvSpPr/>
          <p:nvPr/>
        </p:nvSpPr>
        <p:spPr>
          <a:xfrm>
            <a:off x="379540" y="350044"/>
            <a:ext cx="45719" cy="208482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2828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7171BB3-6F70-4C9C-87E2-ACE2FF4B009F}"/>
              </a:ext>
            </a:extLst>
          </p:cNvPr>
          <p:cNvSpPr/>
          <p:nvPr/>
        </p:nvSpPr>
        <p:spPr>
          <a:xfrm>
            <a:off x="6151859" y="3736786"/>
            <a:ext cx="573354" cy="573354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C5A3ABC-4CE5-4673-B18D-BE69EED65D0E}"/>
              </a:ext>
            </a:extLst>
          </p:cNvPr>
          <p:cNvSpPr/>
          <p:nvPr/>
        </p:nvSpPr>
        <p:spPr>
          <a:xfrm>
            <a:off x="6133133" y="4605033"/>
            <a:ext cx="573354" cy="573354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부제목 2">
            <a:extLst>
              <a:ext uri="{FF2B5EF4-FFF2-40B4-BE49-F238E27FC236}">
                <a16:creationId xmlns:a16="http://schemas.microsoft.com/office/drawing/2014/main" id="{19A47390-88FB-4395-8780-8CB14DA85159}"/>
              </a:ext>
            </a:extLst>
          </p:cNvPr>
          <p:cNvSpPr txBox="1">
            <a:spLocks/>
          </p:cNvSpPr>
          <p:nvPr/>
        </p:nvSpPr>
        <p:spPr>
          <a:xfrm>
            <a:off x="6767238" y="3842753"/>
            <a:ext cx="4233038" cy="77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b="1" kern="100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장학금 선발 절차 안내</a:t>
            </a:r>
          </a:p>
        </p:txBody>
      </p:sp>
      <p:sp>
        <p:nvSpPr>
          <p:cNvPr id="36" name="부제목 2">
            <a:extLst>
              <a:ext uri="{FF2B5EF4-FFF2-40B4-BE49-F238E27FC236}">
                <a16:creationId xmlns:a16="http://schemas.microsoft.com/office/drawing/2014/main" id="{D59D4F32-0530-4E71-9836-7D2D6BDB491F}"/>
              </a:ext>
            </a:extLst>
          </p:cNvPr>
          <p:cNvSpPr txBox="1">
            <a:spLocks/>
          </p:cNvSpPr>
          <p:nvPr/>
        </p:nvSpPr>
        <p:spPr>
          <a:xfrm>
            <a:off x="6767238" y="4740696"/>
            <a:ext cx="4433191" cy="48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학생 신청방법</a:t>
            </a:r>
            <a:r>
              <a:rPr lang="en-US" altLang="ko-KR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(PC </a:t>
            </a:r>
            <a:r>
              <a:rPr lang="ko-KR" altLang="en-US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버전</a:t>
            </a:r>
            <a:r>
              <a:rPr lang="en-US" altLang="ko-KR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b="1" kern="1000" spc="-150" dirty="0">
              <a:solidFill>
                <a:srgbClr val="282828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8" name="부제목 2">
            <a:extLst>
              <a:ext uri="{FF2B5EF4-FFF2-40B4-BE49-F238E27FC236}">
                <a16:creationId xmlns:a16="http://schemas.microsoft.com/office/drawing/2014/main" id="{CE3A50C3-D6D4-4409-8D5C-C1D20D2F3F04}"/>
              </a:ext>
            </a:extLst>
          </p:cNvPr>
          <p:cNvSpPr txBox="1">
            <a:spLocks/>
          </p:cNvSpPr>
          <p:nvPr/>
        </p:nvSpPr>
        <p:spPr>
          <a:xfrm>
            <a:off x="6155735" y="3838924"/>
            <a:ext cx="786169" cy="369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500" b="1" kern="1000" dirty="0">
                <a:solidFill>
                  <a:srgbClr val="F9F9F9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01</a:t>
            </a:r>
            <a:endParaRPr lang="ko-KR" altLang="en-US" sz="2500" b="1" kern="1000" dirty="0">
              <a:solidFill>
                <a:srgbClr val="F9F9F9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9" name="부제목 2">
            <a:extLst>
              <a:ext uri="{FF2B5EF4-FFF2-40B4-BE49-F238E27FC236}">
                <a16:creationId xmlns:a16="http://schemas.microsoft.com/office/drawing/2014/main" id="{69197EFE-242D-4F0F-A09E-962BBA45F092}"/>
              </a:ext>
            </a:extLst>
          </p:cNvPr>
          <p:cNvSpPr txBox="1">
            <a:spLocks/>
          </p:cNvSpPr>
          <p:nvPr/>
        </p:nvSpPr>
        <p:spPr>
          <a:xfrm>
            <a:off x="6153150" y="4698340"/>
            <a:ext cx="786169" cy="369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500" b="1" kern="1000" dirty="0">
                <a:solidFill>
                  <a:srgbClr val="F9F9F9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02</a:t>
            </a:r>
            <a:endParaRPr lang="ko-KR" altLang="en-US" sz="2500" b="1" kern="1000" dirty="0">
              <a:solidFill>
                <a:srgbClr val="F9F9F9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0" name="부제목 2">
            <a:extLst>
              <a:ext uri="{FF2B5EF4-FFF2-40B4-BE49-F238E27FC236}">
                <a16:creationId xmlns:a16="http://schemas.microsoft.com/office/drawing/2014/main" id="{9982304E-3B87-45DF-ADBE-97525855BF17}"/>
              </a:ext>
            </a:extLst>
          </p:cNvPr>
          <p:cNvSpPr txBox="1">
            <a:spLocks/>
          </p:cNvSpPr>
          <p:nvPr/>
        </p:nvSpPr>
        <p:spPr>
          <a:xfrm>
            <a:off x="6206679" y="5255728"/>
            <a:ext cx="786169" cy="369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500" b="1" kern="1000">
                <a:solidFill>
                  <a:srgbClr val="F9F9F9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03</a:t>
            </a:r>
            <a:endParaRPr lang="ko-KR" altLang="en-US" sz="2500" b="1" kern="1000">
              <a:solidFill>
                <a:srgbClr val="F9F9F9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7" name="부제목 2">
            <a:extLst>
              <a:ext uri="{FF2B5EF4-FFF2-40B4-BE49-F238E27FC236}">
                <a16:creationId xmlns:a16="http://schemas.microsoft.com/office/drawing/2014/main" id="{7040374E-C937-4B5F-A8CC-2DF24193E77F}"/>
              </a:ext>
            </a:extLst>
          </p:cNvPr>
          <p:cNvSpPr txBox="1">
            <a:spLocks/>
          </p:cNvSpPr>
          <p:nvPr/>
        </p:nvSpPr>
        <p:spPr>
          <a:xfrm>
            <a:off x="1438799" y="1692816"/>
            <a:ext cx="4037899" cy="77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800" b="1" dirty="0">
                <a:solidFill>
                  <a:srgbClr val="1525E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3800" b="1" dirty="0">
              <a:solidFill>
                <a:srgbClr val="1525E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9F6554A-8315-4455-9947-31D0472C3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F7356DE-EC3B-454D-A211-38CC3E6D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968AB2A-A432-4428-B676-AB39EA9129CA}"/>
              </a:ext>
            </a:extLst>
          </p:cNvPr>
          <p:cNvSpPr/>
          <p:nvPr/>
        </p:nvSpPr>
        <p:spPr>
          <a:xfrm>
            <a:off x="6141691" y="5547041"/>
            <a:ext cx="573354" cy="573354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4C2092FB-B46F-4851-B2DF-8178592853E3}"/>
              </a:ext>
            </a:extLst>
          </p:cNvPr>
          <p:cNvSpPr txBox="1">
            <a:spLocks/>
          </p:cNvSpPr>
          <p:nvPr/>
        </p:nvSpPr>
        <p:spPr>
          <a:xfrm>
            <a:off x="6775796" y="5682704"/>
            <a:ext cx="4851920" cy="48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학생 신청방법</a:t>
            </a:r>
            <a:r>
              <a:rPr lang="en-US" altLang="ko-KR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모바일</a:t>
            </a:r>
            <a:r>
              <a:rPr lang="en-US" altLang="ko-KR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APP </a:t>
            </a:r>
            <a:r>
              <a:rPr lang="ko-KR" altLang="en-US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버전</a:t>
            </a:r>
            <a:r>
              <a:rPr lang="en-US" altLang="ko-KR" sz="2000" b="1" kern="1000" spc="-150" dirty="0">
                <a:solidFill>
                  <a:srgbClr val="28282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b="1" kern="1000" spc="-150" dirty="0">
              <a:solidFill>
                <a:srgbClr val="282828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3D63D95E-EAD2-4611-B35D-43F9A5ADC7A2}"/>
              </a:ext>
            </a:extLst>
          </p:cNvPr>
          <p:cNvSpPr txBox="1">
            <a:spLocks/>
          </p:cNvSpPr>
          <p:nvPr/>
        </p:nvSpPr>
        <p:spPr>
          <a:xfrm>
            <a:off x="6161708" y="5640348"/>
            <a:ext cx="786169" cy="369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500" b="1" kern="1000" dirty="0">
                <a:solidFill>
                  <a:srgbClr val="F9F9F9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03</a:t>
            </a:r>
            <a:endParaRPr lang="ko-KR" altLang="en-US" sz="2500" b="1" kern="1000" dirty="0">
              <a:solidFill>
                <a:srgbClr val="F9F9F9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D648A839-669D-4C8B-B4B1-C5AE036EC2EC}"/>
              </a:ext>
            </a:extLst>
          </p:cNvPr>
          <p:cNvSpPr txBox="1">
            <a:spLocks/>
          </p:cNvSpPr>
          <p:nvPr/>
        </p:nvSpPr>
        <p:spPr>
          <a:xfrm>
            <a:off x="6243812" y="6197736"/>
            <a:ext cx="786169" cy="369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500" b="1" kern="1000">
                <a:solidFill>
                  <a:srgbClr val="F9F9F9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03</a:t>
            </a:r>
            <a:endParaRPr lang="ko-KR" altLang="en-US" sz="2500" b="1" kern="1000">
              <a:solidFill>
                <a:srgbClr val="F9F9F9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384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98191" y="1724075"/>
            <a:ext cx="157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 </a:t>
            </a:r>
            <a:r>
              <a:rPr lang="en-US" altLang="ko-KR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3. </a:t>
            </a:r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신청하기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79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상품유형 선택 후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소속대학을 검색하여 대학사업 참여여부 확인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200" b="1" dirty="0">
              <a:solidFill>
                <a:srgbClr val="282828"/>
              </a:solidFill>
            </a:endParaRPr>
          </a:p>
        </p:txBody>
      </p:sp>
      <p:pic>
        <p:nvPicPr>
          <p:cNvPr id="42" name="그림 41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8CFE4C3F-80B8-4E7E-AD95-15303D43C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6" y="5042637"/>
            <a:ext cx="597451" cy="4403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E129461-3757-4AFE-BCC8-DAFE827B4DFB}"/>
              </a:ext>
            </a:extLst>
          </p:cNvPr>
          <p:cNvSpPr txBox="1"/>
          <p:nvPr/>
        </p:nvSpPr>
        <p:spPr>
          <a:xfrm>
            <a:off x="399421" y="5262442"/>
            <a:ext cx="427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2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유의사항</a:t>
            </a:r>
            <a:endParaRPr lang="en-US" altLang="ko-KR" sz="2400" b="1" spc="-120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44" name="그림 43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4C374B36-EC12-49E2-90A7-2954F90C3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94" y="5173890"/>
            <a:ext cx="1562680" cy="579446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64814911-8BD1-4A41-965D-D49B590238F9}"/>
              </a:ext>
            </a:extLst>
          </p:cNvPr>
          <p:cNvSpPr/>
          <p:nvPr/>
        </p:nvSpPr>
        <p:spPr>
          <a:xfrm>
            <a:off x="379540" y="5780405"/>
            <a:ext cx="9075129" cy="12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11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600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상품유형과 소속대학은 신청완료 시 추후 수정 불가능</a:t>
            </a:r>
            <a:endParaRPr lang="en-US" altLang="ko-KR" sz="16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※ 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변경할 경우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작성한 신청서 취소 후 다시 작성해야 함에 유의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7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8F58768-EE3A-4E20-B0DD-D7EBCE9A0CB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E03A257-6743-4725-AA56-D037E242831B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9C615E28-9265-4552-9615-5D5CD3CA19B0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369FA84-CB1C-4511-B070-A8504BF065B2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29" name="제목 1">
              <a:extLst>
                <a:ext uri="{FF2B5EF4-FFF2-40B4-BE49-F238E27FC236}">
                  <a16:creationId xmlns:a16="http://schemas.microsoft.com/office/drawing/2014/main" id="{8B861D52-2202-46AE-879B-ACA0854A0A2E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A8EDBED-79C1-49D1-ADF6-552CD1D1C11D}"/>
              </a:ext>
            </a:extLst>
          </p:cNvPr>
          <p:cNvGrpSpPr/>
          <p:nvPr/>
        </p:nvGrpSpPr>
        <p:grpSpPr>
          <a:xfrm>
            <a:off x="5855880" y="3793973"/>
            <a:ext cx="5956580" cy="2559279"/>
            <a:chOff x="219728" y="4055530"/>
            <a:chExt cx="7311498" cy="2559279"/>
          </a:xfrm>
        </p:grpSpPr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8E70A4FF-2CF1-4E72-8587-71E46436823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728" y="4055530"/>
              <a:ext cx="7311498" cy="25592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22166573-C0CF-4632-BB74-3E1D62718CF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8" t="16506" r="85399" b="77792"/>
            <a:stretch/>
          </p:blipFill>
          <p:spPr bwMode="auto">
            <a:xfrm>
              <a:off x="875490" y="4494179"/>
              <a:ext cx="428017" cy="1459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F8281A76-26C0-4208-8571-97C1BD0C9B1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8" t="16506" r="85399" b="77792"/>
            <a:stretch/>
          </p:blipFill>
          <p:spPr bwMode="auto">
            <a:xfrm>
              <a:off x="867552" y="5412522"/>
              <a:ext cx="854244" cy="1459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D4C3F30-4D3B-48AD-B114-6BDE6B74D359}"/>
              </a:ext>
            </a:extLst>
          </p:cNvPr>
          <p:cNvGrpSpPr/>
          <p:nvPr/>
        </p:nvGrpSpPr>
        <p:grpSpPr>
          <a:xfrm>
            <a:off x="5254755" y="951381"/>
            <a:ext cx="5799015" cy="2774702"/>
            <a:chOff x="5488830" y="1094739"/>
            <a:chExt cx="5956580" cy="277470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E73CD778-44BD-4E9A-9DF1-71792268B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8830" y="1094739"/>
              <a:ext cx="5956580" cy="27747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F17FCC4-49EA-4754-8DA1-03AB9DA8DEA2}"/>
                </a:ext>
              </a:extLst>
            </p:cNvPr>
            <p:cNvSpPr/>
            <p:nvPr/>
          </p:nvSpPr>
          <p:spPr>
            <a:xfrm>
              <a:off x="5524362" y="1346390"/>
              <a:ext cx="5871922" cy="42958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943DF6A-2B04-496F-94A7-1B31952A96B2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B9B804-3DE2-46B3-BE99-B7F9B8250D41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01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대학참여여부 확인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66D97FD-B2DA-4EEF-B2B6-D57C550823BB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AD23F46-B710-47AD-B038-A4DDBA673EFF}"/>
              </a:ext>
            </a:extLst>
          </p:cNvPr>
          <p:cNvCxnSpPr>
            <a:cxnSpLocks/>
          </p:cNvCxnSpPr>
          <p:nvPr/>
        </p:nvCxnSpPr>
        <p:spPr>
          <a:xfrm>
            <a:off x="11191918" y="3477107"/>
            <a:ext cx="389011" cy="18741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920204D-DAF5-4517-B249-8ACA65105BFF}"/>
              </a:ext>
            </a:extLst>
          </p:cNvPr>
          <p:cNvSpPr/>
          <p:nvPr/>
        </p:nvSpPr>
        <p:spPr>
          <a:xfrm>
            <a:off x="519634" y="2617683"/>
            <a:ext cx="9075129" cy="261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화면 하단의 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신청하기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클릭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신청 시 </a:t>
            </a:r>
            <a:r>
              <a:rPr lang="ko-KR" altLang="en-US" sz="1400" b="1" u="sng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본인 휴대폰 인증</a:t>
            </a:r>
            <a:r>
              <a:rPr lang="en-US" altLang="ko-KR" sz="1400" b="1" u="sng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b="1" u="sng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본인계좌 등록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등이 있으니</a:t>
            </a:r>
            <a:endParaRPr lang="en-US" altLang="ko-KR" sz="1400" b="1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 </a:t>
            </a:r>
            <a:r>
              <a:rPr lang="ko-KR" altLang="en-US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필요사항에 대해 사전에 준비하시기 바랍니다</a:t>
            </a:r>
            <a:r>
              <a:rPr lang="en-US" altLang="ko-KR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6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장학금 신청 본인 확인을 위한 인증 절차로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‘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본인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’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휴대폰 및 계좌 등록임에 유의 바랍니다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계좌 등록의 경우 모든 은행이 아닌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200" b="1" u="sng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재단과 업무제휴 협약체결 은행 계좌에 한하여 </a:t>
            </a:r>
            <a:endParaRPr lang="en-US" altLang="ko-KR" sz="1200" b="1" u="sng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</a:t>
            </a:r>
            <a:r>
              <a:rPr lang="ko-KR" altLang="en-US" sz="1200" b="1" u="sng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등록이 가능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하므로 사전 확인하시어 준비하시기 바랍니다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   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* 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제휴은행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우리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국민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신한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기업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경남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농협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광주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대구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부산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수협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하나은행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      SC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제일은행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전북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제주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우체국</a:t>
            </a:r>
          </a:p>
        </p:txBody>
      </p:sp>
    </p:spTree>
    <p:extLst>
      <p:ext uri="{BB962C8B-B14F-4D97-AF65-F5344CB8AC3E}">
        <p14:creationId xmlns:p14="http://schemas.microsoft.com/office/powerpoint/2010/main" val="420952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3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246081" y="1724252"/>
            <a:ext cx="157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 약관 동의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4814911-8BD1-4A41-965D-D49B590238F9}"/>
              </a:ext>
            </a:extLst>
          </p:cNvPr>
          <p:cNvSpPr/>
          <p:nvPr/>
        </p:nvSpPr>
        <p:spPr>
          <a:xfrm>
            <a:off x="402399" y="4151165"/>
            <a:ext cx="9075129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약관 동의 후 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인증서 동의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클릭하여 희망하는 방법으로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본인인증을 하시기 바랍니다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400" b="1" dirty="0">
              <a:solidFill>
                <a:srgbClr val="282828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7B160EB-8679-4C2A-AB6A-DE5B3FDDC851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B0F7B2D-B831-41D5-B223-BC2C17A6C70F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33DF7B95-FAFF-4747-834B-6EAF5BBAEA35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20C205FD-2A1F-426E-8D2B-E20D490B5811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42" name="제목 1">
              <a:extLst>
                <a:ext uri="{FF2B5EF4-FFF2-40B4-BE49-F238E27FC236}">
                  <a16:creationId xmlns:a16="http://schemas.microsoft.com/office/drawing/2014/main" id="{892CA8F9-A915-4AC4-8636-39E69D113EAC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6CD525B-C35D-4D60-A7B0-FB7F02A4B1FC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39A427-4914-4CD7-9C81-7AD5C265A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242" y="995222"/>
            <a:ext cx="4450205" cy="286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38E9B92-2770-482B-855D-30DA5C5F1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674" y="3726270"/>
            <a:ext cx="4450205" cy="2803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91A056-B2C6-4337-881B-93BFDEEDB656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02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약관 동의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FDDF1FC-5392-434B-BCC5-34F0CFF7FFBE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169AF37-08CB-4B4C-84F9-E770CB2F85E2}"/>
              </a:ext>
            </a:extLst>
          </p:cNvPr>
          <p:cNvCxnSpPr>
            <a:cxnSpLocks/>
          </p:cNvCxnSpPr>
          <p:nvPr/>
        </p:nvCxnSpPr>
        <p:spPr>
          <a:xfrm>
            <a:off x="6372008" y="4054205"/>
            <a:ext cx="527556" cy="30045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F7DD57-5C9A-4086-B1B1-F5BCDD6B5097}"/>
              </a:ext>
            </a:extLst>
          </p:cNvPr>
          <p:cNvSpPr/>
          <p:nvPr/>
        </p:nvSpPr>
        <p:spPr>
          <a:xfrm>
            <a:off x="402862" y="2206022"/>
            <a:ext cx="9075129" cy="263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개인정보제공 및 장학금 수혜약정서의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[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내용확인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확인 후 동의를 진행합니다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(※ 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장학금 수혜약정서의 경우 학적 변동 시 반환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/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환수 규정 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(</a:t>
            </a:r>
            <a:r>
              <a:rPr lang="ko-KR" altLang="en-US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예</a:t>
            </a: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</a:t>
            </a:r>
            <a:r>
              <a:rPr lang="ko-KR" altLang="en-US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자퇴</a:t>
            </a: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/</a:t>
            </a:r>
            <a:r>
              <a:rPr lang="ko-KR" altLang="en-US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제적 시 전액 반환 필수</a:t>
            </a: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  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및 의무종사 등의 내용이 포함되어 있으므로 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동의 전 해당 내용을 반드시 필독하시기 바랍니다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.)</a:t>
            </a: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135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개인정보</a:t>
            </a:r>
            <a:r>
              <a:rPr lang="en-US" altLang="ko-KR" sz="1400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&gt; </a:t>
            </a:r>
            <a:r>
              <a:rPr lang="ko-KR" altLang="en-US" sz="1400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가족정보 </a:t>
            </a:r>
            <a:r>
              <a:rPr lang="en-US" altLang="ko-KR" sz="1400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400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계좌정보 순으로 정보를 입력</a:t>
            </a: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 휴대폰번호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이메일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실거주지 주소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결혼여부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병역사항 등 </a:t>
            </a:r>
            <a:endParaRPr lang="en-US" altLang="ko-KR" sz="1400" spc="-110" dirty="0"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ea typeface="KoPubWorld돋움체 Bold" panose="00000800000000000000" pitchFamily="2" charset="-127"/>
              </a:rPr>
              <a:t>   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신청 양식을 빠짐없이 입력해주시기 바랍니다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※</a:t>
            </a:r>
            <a:r>
              <a:rPr lang="ko-KR" altLang="en-US" sz="12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휴대전화인증은 필수이므로 본인 휴대폰번호 입력 요망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개인정보 입력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494BE39-AD63-4934-9CE9-9F21F8CC7E00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F627406-0F97-4E81-B9B2-B1856B71F842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88168BB-CE93-496B-87B9-924D7775060A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4EDE322-C35E-4961-9F1F-801385737018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26" name="제목 1">
              <a:extLst>
                <a:ext uri="{FF2B5EF4-FFF2-40B4-BE49-F238E27FC236}">
                  <a16:creationId xmlns:a16="http://schemas.microsoft.com/office/drawing/2014/main" id="{5D61BFB2-D72E-4B04-8CA6-AFD9C9813294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5F311CA9-D284-40C0-9BB5-5467D91A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505" y="1249433"/>
            <a:ext cx="5643645" cy="305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7EF1F4CE-51D5-4ED5-B8E7-07936070AEE7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D7F3D2-1894-4209-A716-1911F3647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980" y="2820147"/>
            <a:ext cx="3144290" cy="3721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3F06A6-9650-4365-87BC-795AB3FADE9F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03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개인정보 입력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1EBA210-8BCA-4706-B51A-33C1162CB1AF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E6C0F89-F528-472D-A699-AF7485B319EF}"/>
              </a:ext>
            </a:extLst>
          </p:cNvPr>
          <p:cNvCxnSpPr>
            <a:cxnSpLocks/>
          </p:cNvCxnSpPr>
          <p:nvPr/>
        </p:nvCxnSpPr>
        <p:spPr>
          <a:xfrm>
            <a:off x="7959856" y="4520675"/>
            <a:ext cx="453665" cy="22656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9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기업 정보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23" name="그림 22" descr="텍스트, 톱이(가) 표시된 사진&#10;&#10;자동 생성된 설명">
            <a:extLst>
              <a:ext uri="{FF2B5EF4-FFF2-40B4-BE49-F238E27FC236}">
                <a16:creationId xmlns:a16="http://schemas.microsoft.com/office/drawing/2014/main" id="{FD7E7D41-D12D-4140-8A2F-910A8BC3C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14">
            <a:off x="350817" y="3621451"/>
            <a:ext cx="1368671" cy="6165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FA2F80-8C7F-42A3-B84F-15D5272CBBB7}"/>
              </a:ext>
            </a:extLst>
          </p:cNvPr>
          <p:cNvSpPr txBox="1"/>
          <p:nvPr/>
        </p:nvSpPr>
        <p:spPr>
          <a:xfrm rot="20955843">
            <a:off x="424363" y="3638464"/>
            <a:ext cx="184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학교 정보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133BE71-25A3-4E39-8FA4-4470C0450702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D9664CF-25BF-4206-BAE6-4C8525E29F88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7A3347E5-23A0-4B75-BD7B-18B482D09E1C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E04DEFE-4FB0-446F-80DD-BAA893CC099C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27" name="제목 1">
              <a:extLst>
                <a:ext uri="{FF2B5EF4-FFF2-40B4-BE49-F238E27FC236}">
                  <a16:creationId xmlns:a16="http://schemas.microsoft.com/office/drawing/2014/main" id="{B977A64F-3201-4C5C-B505-D14E76CFCD03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pic>
        <p:nvPicPr>
          <p:cNvPr id="31" name="그림 30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8013369F-2212-4972-B235-773B81F0CC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3" y="4614020"/>
            <a:ext cx="597451" cy="440309"/>
          </a:xfrm>
          <a:prstGeom prst="rect">
            <a:avLst/>
          </a:prstGeom>
        </p:spPr>
      </p:pic>
      <p:pic>
        <p:nvPicPr>
          <p:cNvPr id="32" name="그림 31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B459D851-EB9C-45D9-813D-410EDE9E9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147" y="4689268"/>
            <a:ext cx="1202050" cy="494073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F1CB0A24-F22E-48B8-8DD5-5AE128AF43BC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D947855-AD8B-4EEA-8995-417D55545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142" y="1542466"/>
            <a:ext cx="4865658" cy="1320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E055CA2-A70F-4F13-8650-2DA019926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1540" y="3085624"/>
            <a:ext cx="4770605" cy="340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969C9-B872-438C-AF70-FD978432A67A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04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학교정보 입력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9647400-3437-41DF-8933-07B225B1708C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BAA2D371-DA02-43E6-9E47-0B523315257E}"/>
              </a:ext>
            </a:extLst>
          </p:cNvPr>
          <p:cNvCxnSpPr>
            <a:cxnSpLocks/>
          </p:cNvCxnSpPr>
          <p:nvPr/>
        </p:nvCxnSpPr>
        <p:spPr>
          <a:xfrm>
            <a:off x="5438535" y="3115620"/>
            <a:ext cx="453665" cy="22656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FF149D0-879A-482C-9D25-47A4D38ABF32}"/>
              </a:ext>
            </a:extLst>
          </p:cNvPr>
          <p:cNvSpPr/>
          <p:nvPr/>
        </p:nvSpPr>
        <p:spPr>
          <a:xfrm>
            <a:off x="517162" y="2206022"/>
            <a:ext cx="90751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현재 해당하는 자신의 취업상태를 선택합니다 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(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대학심사 시 참고자료로 활용 될 수 있음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※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창업지원형은 </a:t>
            </a:r>
            <a:r>
              <a:rPr lang="ko-KR" altLang="en-US" sz="1200" b="1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기창업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/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창업예정 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/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창업희망 중 선택</a:t>
            </a:r>
            <a:endParaRPr lang="en-US" altLang="ko-KR" sz="12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소속대학과 학과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/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전공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학번을 입력해주세요</a:t>
            </a:r>
            <a:endParaRPr lang="en-US" altLang="ko-KR" sz="14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학적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학과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과 학년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학기를 선택해주세요</a:t>
            </a:r>
            <a:endParaRPr lang="en-US" altLang="ko-KR" sz="14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</a:t>
            </a: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- 24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년도 </a:t>
            </a:r>
            <a:r>
              <a:rPr lang="en-US" altLang="ko-KR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1</a:t>
            </a:r>
            <a:r>
              <a:rPr lang="ko-KR" altLang="en-US" sz="14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학기 기준 자신의 정확한 학년과 학적 입력 요망 </a:t>
            </a:r>
            <a:endParaRPr lang="en-US" altLang="ko-KR" sz="1400" b="1" spc="-110" dirty="0">
              <a:solidFill>
                <a:srgbClr val="C00000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  (※ </a:t>
            </a:r>
            <a:r>
              <a:rPr lang="ko-KR" altLang="en-US" sz="16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학과</a:t>
            </a:r>
            <a:r>
              <a:rPr lang="en-US" altLang="ko-KR" sz="16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6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학년 등 </a:t>
            </a:r>
            <a:r>
              <a:rPr lang="ko-KR" altLang="en-US" sz="1600" b="1" spc="-110" dirty="0" err="1">
                <a:solidFill>
                  <a:srgbClr val="C00000"/>
                </a:solidFill>
                <a:ea typeface="KoPubWorld돋움체 Bold" panose="00000800000000000000" pitchFamily="2" charset="-127"/>
              </a:rPr>
              <a:t>오입력</a:t>
            </a:r>
            <a:r>
              <a:rPr lang="ko-KR" altLang="en-US" sz="16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시 기본요건 결격으로 탈락될 수 있음에 유의</a:t>
            </a:r>
            <a:r>
              <a:rPr lang="en-US" altLang="ko-KR" sz="16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284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380093" y="1653629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증빙서류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19" name="그림 18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B54C9AD8-FEA1-4D48-9F54-3BF58D287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9" y="4644267"/>
            <a:ext cx="597451" cy="440309"/>
          </a:xfrm>
          <a:prstGeom prst="rect">
            <a:avLst/>
          </a:prstGeom>
        </p:spPr>
      </p:pic>
      <p:pic>
        <p:nvPicPr>
          <p:cNvPr id="20" name="그림 1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8BA9606-1723-433B-B8B7-453FE1B8E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231" y="4847562"/>
            <a:ext cx="1202050" cy="494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D218E1-11C8-4709-B1F2-31065F3FEA69}"/>
              </a:ext>
            </a:extLst>
          </p:cNvPr>
          <p:cNvSpPr txBox="1"/>
          <p:nvPr/>
        </p:nvSpPr>
        <p:spPr>
          <a:xfrm rot="21076839">
            <a:off x="501769" y="4829277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 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EA82ED2-C8EA-4A3B-9109-13BC7659F42A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703F2B2-BD7B-4FE2-B62D-B7BAE96FBFE2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C96A45E-2443-46FE-A2F6-F9D1CB818CC2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2EF66AE-34D5-4940-AB1F-564AEE7B1BC9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8" name="제목 1">
              <a:extLst>
                <a:ext uri="{FF2B5EF4-FFF2-40B4-BE49-F238E27FC236}">
                  <a16:creationId xmlns:a16="http://schemas.microsoft.com/office/drawing/2014/main" id="{E915C380-D338-4D59-9576-5DD0F2E2788E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3FFCF13-DD39-45C2-A6CE-D5F3655FCB28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016CB3-D591-4CDA-AF9D-B1F90F778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444" y="1520847"/>
            <a:ext cx="5712189" cy="373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ED3739-18BA-45CF-8EDA-0A817B34C5E3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04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학교정보 입력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D97FD7B-D1C8-4215-A62A-09C9EA06F767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8A56C-EC94-4B7F-9EBB-09EDBD21F9A6}"/>
              </a:ext>
            </a:extLst>
          </p:cNvPr>
          <p:cNvSpPr txBox="1"/>
          <p:nvPr/>
        </p:nvSpPr>
        <p:spPr>
          <a:xfrm>
            <a:off x="639367" y="5368125"/>
            <a:ext cx="7112334" cy="138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취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/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창업지원금 사용계획서는 장학금 신청인 필수 제출서류이며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   대학심사에서 평가 자료로 활용될 수 있으므로 </a:t>
            </a:r>
            <a:r>
              <a:rPr lang="ko-KR" altLang="en-US" sz="1400" u="sng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성실히 기재</a:t>
            </a:r>
            <a:r>
              <a:rPr lang="ko-KR" altLang="en-US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후 제출하여 주시기 바랍니다</a:t>
            </a:r>
            <a:r>
              <a:rPr lang="en-US" altLang="ko-KR" sz="1400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600" spc="-110" dirty="0" err="1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미제출</a:t>
            </a:r>
            <a:r>
              <a:rPr lang="ko-KR" altLang="en-US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 대학심사에서 탈락될 수 있음에 유의하시기 바랍니다</a:t>
            </a:r>
            <a:r>
              <a:rPr lang="en-US" altLang="ko-KR" sz="1600" spc="-110" dirty="0">
                <a:solidFill>
                  <a:srgbClr val="C00000"/>
                </a:solidFill>
                <a:latin typeface="나눔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en-US" altLang="ko-KR" sz="1600" dirty="0">
              <a:solidFill>
                <a:srgbClr val="C00000"/>
              </a:solidFill>
              <a:latin typeface="나눔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C00000"/>
              </a:solidFill>
              <a:latin typeface="나눔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7220156-3B72-4580-90B7-1F3911FF6CFD}"/>
              </a:ext>
            </a:extLst>
          </p:cNvPr>
          <p:cNvSpPr/>
          <p:nvPr/>
        </p:nvSpPr>
        <p:spPr>
          <a:xfrm>
            <a:off x="517163" y="2079022"/>
            <a:ext cx="5712188" cy="200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양식은 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[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사용계획서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다운로드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)]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버튼을 클릭하여 다운로드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가능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※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혹은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재단 홈페이지의 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‘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공지사항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’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메뉴의</a:t>
            </a:r>
            <a:endParaRPr lang="en-US" altLang="ko-KR" sz="12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중소기업 취업연계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장학사업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희망사다리 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1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유형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신청기간 안내 </a:t>
            </a:r>
            <a:r>
              <a:rPr lang="ko-KR" altLang="en-US" sz="12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게시글에서</a:t>
            </a: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 </a:t>
            </a:r>
            <a:r>
              <a:rPr lang="ko-KR" altLang="en-US" sz="12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다운로드 가능</a:t>
            </a:r>
            <a:endParaRPr lang="en-US" altLang="ko-KR" sz="12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신청기간 종료 후 시스템 상 추가서류 제출은 불가한 바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기간 내</a:t>
            </a:r>
            <a:endParaRPr lang="en-US" altLang="ko-KR" sz="1400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반드시 서류 제출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업로드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필수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 온라인사전교육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총 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3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편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을 순차적으로 진행합니다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383079" y="1664754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증빙서류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19" name="그림 18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B54C9AD8-FEA1-4D48-9F54-3BF58D287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8" y="4117791"/>
            <a:ext cx="597451" cy="440309"/>
          </a:xfrm>
          <a:prstGeom prst="rect">
            <a:avLst/>
          </a:prstGeom>
        </p:spPr>
      </p:pic>
      <p:pic>
        <p:nvPicPr>
          <p:cNvPr id="20" name="그림 1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8BA9606-1723-433B-B8B7-453FE1B8E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540" y="4321086"/>
            <a:ext cx="1202050" cy="494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D218E1-11C8-4709-B1F2-31065F3FEA69}"/>
              </a:ext>
            </a:extLst>
          </p:cNvPr>
          <p:cNvSpPr txBox="1"/>
          <p:nvPr/>
        </p:nvSpPr>
        <p:spPr>
          <a:xfrm rot="21076839">
            <a:off x="328078" y="4302801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 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EA82ED2-C8EA-4A3B-9109-13BC7659F42A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703F2B2-BD7B-4FE2-B62D-B7BAE96FBFE2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C96A45E-2443-46FE-A2F6-F9D1CB818CC2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2EF66AE-34D5-4940-AB1F-564AEE7B1BC9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8" name="제목 1">
              <a:extLst>
                <a:ext uri="{FF2B5EF4-FFF2-40B4-BE49-F238E27FC236}">
                  <a16:creationId xmlns:a16="http://schemas.microsoft.com/office/drawing/2014/main" id="{E915C380-D338-4D59-9576-5DD0F2E2788E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3FFCF13-DD39-45C2-A6CE-D5F3655FCB28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31BCA2-9CA9-45C1-90EF-EB259C9D8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221" y="1035865"/>
            <a:ext cx="3787780" cy="428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D885D2-AB9E-40A1-A54D-599B7E9DF4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922" y="1313859"/>
            <a:ext cx="4085758" cy="499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11B1F4-2721-499C-92EB-ABEAA3D155B7}"/>
              </a:ext>
            </a:extLst>
          </p:cNvPr>
          <p:cNvSpPr txBox="1"/>
          <p:nvPr/>
        </p:nvSpPr>
        <p:spPr>
          <a:xfrm>
            <a:off x="457859" y="4876262"/>
            <a:ext cx="480440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장학사업 온라인사전교육은 총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10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분 이상 소요됩니다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온라인사전교육은 총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편으로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편 모두 정상 이수하여야 완료됩니다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온라인사전교육 수강 후 진단평가를 진행해야 합니다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이수 중 장기간 비활성화 또는 로그아웃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화면 종료 시 </a:t>
            </a: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이수 이력이 저장되지 않을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비정상적인 방법으로 이수를 완료하거나 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미이수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향후 학자금 지원에 불이익이 있을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AD8AD9-3112-4D31-AF09-D3DD9A662211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05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온라인사전교육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58A1AA6-53D0-4995-BED4-471F7B95FD6E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80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26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ea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 온라인진단평가를 순차적으로 진행합니다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357644" y="1670296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증빙서류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19" name="그림 18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B54C9AD8-FEA1-4D48-9F54-3BF58D287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8" y="4117791"/>
            <a:ext cx="597451" cy="440309"/>
          </a:xfrm>
          <a:prstGeom prst="rect">
            <a:avLst/>
          </a:prstGeom>
        </p:spPr>
      </p:pic>
      <p:pic>
        <p:nvPicPr>
          <p:cNvPr id="20" name="그림 1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8BA9606-1723-433B-B8B7-453FE1B8E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540" y="4321086"/>
            <a:ext cx="1202050" cy="494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D218E1-11C8-4709-B1F2-31065F3FEA69}"/>
              </a:ext>
            </a:extLst>
          </p:cNvPr>
          <p:cNvSpPr txBox="1"/>
          <p:nvPr/>
        </p:nvSpPr>
        <p:spPr>
          <a:xfrm rot="21076839">
            <a:off x="328078" y="4302801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 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EA82ED2-C8EA-4A3B-9109-13BC7659F42A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703F2B2-BD7B-4FE2-B62D-B7BAE96FBFE2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C96A45E-2443-46FE-A2F6-F9D1CB818CC2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2EF66AE-34D5-4940-AB1F-564AEE7B1BC9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8" name="제목 1">
              <a:extLst>
                <a:ext uri="{FF2B5EF4-FFF2-40B4-BE49-F238E27FC236}">
                  <a16:creationId xmlns:a16="http://schemas.microsoft.com/office/drawing/2014/main" id="{E915C380-D338-4D59-9576-5DD0F2E2788E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3FFCF13-DD39-45C2-A6CE-D5F3655FCB28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049944-068F-4F53-84E3-F8EFF8E5038D}"/>
              </a:ext>
            </a:extLst>
          </p:cNvPr>
          <p:cNvSpPr txBox="1"/>
          <p:nvPr/>
        </p:nvSpPr>
        <p:spPr>
          <a:xfrm>
            <a:off x="379540" y="4906469"/>
            <a:ext cx="584981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장학사업 온라인 진단평가는 총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6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문제입니다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문제에 대한 정답을 맞출 경우 해당 문제의 해설이 보여지며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오답 선택 시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다시풀기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진행하여야 합니다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3. 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문제를 모두 맞춘 후 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신청정보 확인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단계로 넘어갈 수 있습니다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평가 중 장기간 비활성화 또는 로그아웃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화면 종료 시 평가가 정상적으로 </a:t>
            </a: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진행되지 않을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비정상적인 방법으로 평가 또는 </a:t>
            </a:r>
            <a:r>
              <a:rPr lang="ko-KR" altLang="en-US" sz="12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미진행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시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향후 학자금 지원에 불이익이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있을 수 있습니다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CEF60B-A962-4925-8823-A3E31D491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8954" y="1046301"/>
            <a:ext cx="5603210" cy="379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103B945-BB3E-4C07-8F85-454BE3858B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5181" y="4683496"/>
            <a:ext cx="3465288" cy="156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D615D8-CD13-44FE-AEE5-0734739A6BC4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05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온라인사전교육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9EEF30F-EB68-45E5-809C-CEF34FE0A7C6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CB17FE4-24D3-4E09-9D41-C245244B2BCF}"/>
              </a:ext>
            </a:extLst>
          </p:cNvPr>
          <p:cNvCxnSpPr>
            <a:cxnSpLocks/>
          </p:cNvCxnSpPr>
          <p:nvPr/>
        </p:nvCxnSpPr>
        <p:spPr>
          <a:xfrm>
            <a:off x="7545026" y="5121674"/>
            <a:ext cx="453665" cy="22656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50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" y="-184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모든 항목 입력완료 후 최종적으로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신청하기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버튼을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클릭하여 신청서 작성을 완료하여 신청완료 화면으로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넘어갑니다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주의사항 및 참고사</a:t>
            </a:r>
            <a:r>
              <a:rPr lang="ko-KR" altLang="en-US" sz="1400" spc="-100" dirty="0">
                <a:ea typeface="KoPubWorld돋움체 Bold" panose="00000800000000000000" pitchFamily="2" charset="-127"/>
              </a:rPr>
              <a:t>항을 반드시 확인하시기 바랍니다</a:t>
            </a:r>
            <a:r>
              <a:rPr lang="en-US" altLang="ko-KR" sz="1400" spc="-100" dirty="0"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spc="-100" dirty="0">
              <a:ea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383078" y="1669031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신청완료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32DEBA4-796E-43CC-866C-5B5EE2DFDFE8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E642733-26F5-4AB7-AC03-285ABF28B623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E1729B14-5F5C-4650-A810-42CEE874DBF4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9F655B6-DFCB-4619-8441-1D8442315252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7" name="제목 1">
              <a:extLst>
                <a:ext uri="{FF2B5EF4-FFF2-40B4-BE49-F238E27FC236}">
                  <a16:creationId xmlns:a16="http://schemas.microsoft.com/office/drawing/2014/main" id="{496E7303-F604-40DB-92B8-5531D31E48DC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4429E22-AAE3-4E9C-8330-945CC529FD98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4143E4-F947-41ED-B4BE-9CD81AF4E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301" y="4390071"/>
            <a:ext cx="3033317" cy="229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14F3374-C3B2-4522-89ED-2A698210A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591" y="1013827"/>
            <a:ext cx="4630306" cy="400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194DC9-5DB1-4746-A54E-DEB9193206D8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06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신청완료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4C97B41-A35B-44A5-B743-FD902C306B76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4BF0E43-B7D4-42D0-ADBC-F57F22520689}"/>
              </a:ext>
            </a:extLst>
          </p:cNvPr>
          <p:cNvCxnSpPr>
            <a:cxnSpLocks/>
          </p:cNvCxnSpPr>
          <p:nvPr/>
        </p:nvCxnSpPr>
        <p:spPr>
          <a:xfrm flipV="1">
            <a:off x="6438863" y="3832935"/>
            <a:ext cx="511184" cy="27360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7AD27C7-6E4C-416D-B2AA-2B5C8091F47E}"/>
              </a:ext>
            </a:extLst>
          </p:cNvPr>
          <p:cNvSpPr/>
          <p:nvPr/>
        </p:nvSpPr>
        <p:spPr>
          <a:xfrm>
            <a:off x="484871" y="3239003"/>
            <a:ext cx="5712188" cy="2489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신청인은 </a:t>
            </a:r>
            <a:r>
              <a:rPr lang="ko-KR" altLang="en-US" sz="16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전자서명 단계</a:t>
            </a:r>
            <a:r>
              <a:rPr lang="en-US" altLang="ko-KR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공동인증서 동의 등</a:t>
            </a:r>
            <a:r>
              <a:rPr lang="en-US" altLang="ko-KR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400" u="sng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까지 최종 완료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하시기 바라며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우측의 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신청현황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버튼을 통해 </a:t>
            </a:r>
            <a:r>
              <a:rPr lang="ko-KR" altLang="en-US" sz="16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본인의 장학금 신청현황을</a:t>
            </a:r>
            <a:r>
              <a:rPr lang="en-US" altLang="ko-KR" sz="16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필히 확인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하시어 </a:t>
            </a:r>
            <a:endParaRPr lang="en-US" altLang="ko-KR" sz="1200" spc="-1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신청을 완료했으나 최종 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신청완료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상태가 아닌 경우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아래 상담센터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(1800-04499)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</a:t>
            </a:r>
            <a:endParaRPr lang="en-US" altLang="ko-KR" sz="1200" spc="-1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문의하시어 신청상태를 확인하시기 바랍니다</a:t>
            </a:r>
            <a:r>
              <a:rPr lang="en-US" altLang="ko-KR" sz="1200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7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152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7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3" y="2206022"/>
            <a:ext cx="5712188" cy="135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신청인은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 현황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메뉴를 통해 장학금 신청 현황을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확인할 수 있습니다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ㅇ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신청서 수정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및 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[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신청서 취소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]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버튼을 통하여 장학금</a:t>
            </a:r>
            <a:endParaRPr lang="en-US" altLang="ko-KR" sz="1400" spc="-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    </a:t>
            </a:r>
            <a:r>
              <a:rPr lang="ko-KR" altLang="en-US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신청내역 수정 및 신청 취소를 할 수 있습니다</a:t>
            </a:r>
            <a:r>
              <a:rPr lang="en-US" altLang="ko-KR" sz="1400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현황 확인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20" name="그림 19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32698787-B077-4D48-9AF1-CCBA71241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" y="3797961"/>
            <a:ext cx="597451" cy="440309"/>
          </a:xfrm>
          <a:prstGeom prst="rect">
            <a:avLst/>
          </a:prstGeom>
        </p:spPr>
      </p:pic>
      <p:pic>
        <p:nvPicPr>
          <p:cNvPr id="21" name="그림 20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CD191FB-9631-49C4-BF7E-120077D36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75" y="4001256"/>
            <a:ext cx="1202050" cy="4940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BC0EAB-C492-4636-9093-99DA585CC74D}"/>
              </a:ext>
            </a:extLst>
          </p:cNvPr>
          <p:cNvSpPr txBox="1"/>
          <p:nvPr/>
        </p:nvSpPr>
        <p:spPr>
          <a:xfrm rot="21076839">
            <a:off x="508613" y="3982971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  유의사항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CCC8E-BA6A-4D1A-9CDE-2761166FCE8D}"/>
              </a:ext>
            </a:extLst>
          </p:cNvPr>
          <p:cNvSpPr txBox="1"/>
          <p:nvPr/>
        </p:nvSpPr>
        <p:spPr>
          <a:xfrm>
            <a:off x="560075" y="4596088"/>
            <a:ext cx="4683692" cy="75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상품유형과 소속대학은 신청완료 시 추후 수정이 불가합니다</a:t>
            </a:r>
            <a:r>
              <a:rPr lang="en-US" altLang="ko-KR" sz="1600" b="1" spc="-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※ </a:t>
            </a:r>
            <a:r>
              <a:rPr lang="ko-KR" altLang="en-US" sz="1400" b="1" spc="-1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변경하려면 작성한 신청서 취소 후 다시 작성해야 함에 유의</a:t>
            </a:r>
            <a:endParaRPr lang="en-US" altLang="ko-KR" sz="1400" b="1" spc="-10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2FB0D85-E2AC-46CA-8F09-977D8CAD430B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C47F4182-7001-40A9-9991-8DC6828C5F86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070F054-DCE2-4781-B51F-6B31FAFBCAC7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DF3DD72-D715-4A25-9A29-3B99300C5381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2" name="제목 1">
              <a:extLst>
                <a:ext uri="{FF2B5EF4-FFF2-40B4-BE49-F238E27FC236}">
                  <a16:creationId xmlns:a16="http://schemas.microsoft.com/office/drawing/2014/main" id="{6E12E966-1A6C-41BD-A487-59903C9678BC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모바일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APP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42C8AD1-B539-4EAE-808C-0E1BF742B9F9}"/>
              </a:ext>
            </a:extLst>
          </p:cNvPr>
          <p:cNvSpPr/>
          <p:nvPr/>
        </p:nvSpPr>
        <p:spPr>
          <a:xfrm>
            <a:off x="7516178" y="3601877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8C21864-45AA-46B8-80BF-01303051D9A4}"/>
              </a:ext>
            </a:extLst>
          </p:cNvPr>
          <p:cNvGrpSpPr/>
          <p:nvPr/>
        </p:nvGrpSpPr>
        <p:grpSpPr>
          <a:xfrm>
            <a:off x="4874313" y="1894348"/>
            <a:ext cx="6626454" cy="2701384"/>
            <a:chOff x="5517773" y="1757124"/>
            <a:chExt cx="6250271" cy="249760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D0024F8-2780-45E1-BF59-65E910555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9437"/>
            <a:stretch/>
          </p:blipFill>
          <p:spPr>
            <a:xfrm>
              <a:off x="5517773" y="1757124"/>
              <a:ext cx="6243484" cy="1454022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A395D6A5-F87A-4A70-9758-FDE27C43B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82424"/>
            <a:stretch/>
          </p:blipFill>
          <p:spPr>
            <a:xfrm>
              <a:off x="5524560" y="3192317"/>
              <a:ext cx="6243484" cy="1062408"/>
            </a:xfrm>
            <a:prstGeom prst="rect">
              <a:avLst/>
            </a:prstGeom>
          </p:spPr>
        </p:pic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15CFB38-65B5-4ACA-A6E0-B5E2749B8C09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모바일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APP 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ko-KR" alt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70383-56F0-4B9A-9167-45B97FA251B8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참고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]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신청현황 확인 방법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D152C9D-B442-41ED-ABFB-4E75FDF98C33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B686A7F-AEFB-412D-9EB1-7299F3DC01A8}"/>
              </a:ext>
            </a:extLst>
          </p:cNvPr>
          <p:cNvSpPr/>
          <p:nvPr/>
        </p:nvSpPr>
        <p:spPr>
          <a:xfrm>
            <a:off x="680148" y="5272816"/>
            <a:ext cx="7028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110" dirty="0">
                <a:ea typeface="KoPubWorld돋움체 Bold" panose="00000800000000000000" pitchFamily="2" charset="-127"/>
              </a:rPr>
              <a:t>※ 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기타 문의사항이 있을 경우 </a:t>
            </a:r>
            <a:r>
              <a:rPr lang="ko-KR" altLang="en-US" sz="1600" b="1" u="sng" spc="-110" dirty="0">
                <a:ea typeface="KoPubWorld돋움체 Bold" panose="00000800000000000000" pitchFamily="2" charset="-127"/>
              </a:rPr>
              <a:t>희망사다리 장학사업 상담센터</a:t>
            </a:r>
            <a:r>
              <a:rPr lang="en-US" altLang="ko-KR" sz="1600" b="1" u="sng" spc="-110" dirty="0">
                <a:ea typeface="KoPubWorld돋움체 Bold" panose="00000800000000000000" pitchFamily="2" charset="-127"/>
              </a:rPr>
              <a:t>(1800-0499)</a:t>
            </a:r>
            <a:r>
              <a:rPr lang="ko-KR" altLang="en-US" sz="1400" spc="-110" dirty="0">
                <a:ea typeface="KoPubWorld돋움체 Bold" panose="00000800000000000000" pitchFamily="2" charset="-127"/>
              </a:rPr>
              <a:t>로 문의주시기 바랍니다</a:t>
            </a:r>
            <a:r>
              <a:rPr lang="en-US" altLang="ko-KR" sz="1400" spc="-110" dirty="0">
                <a:ea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35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FF05BC-E56A-4A30-8E78-448350AFC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0"/>
            <a:ext cx="12171351" cy="6858000"/>
          </a:xfrm>
          <a:prstGeom prst="rect">
            <a:avLst/>
          </a:prstGeom>
        </p:spPr>
      </p:pic>
      <p:pic>
        <p:nvPicPr>
          <p:cNvPr id="10" name="그림 9" descr="텍스트, 식탁용기구, 플레이트, 접시이(가) 표시된 사진&#10;&#10;자동 생성된 설명">
            <a:extLst>
              <a:ext uri="{FF2B5EF4-FFF2-40B4-BE49-F238E27FC236}">
                <a16:creationId xmlns:a16="http://schemas.microsoft.com/office/drawing/2014/main" id="{95AD4F8E-5E27-478B-88CB-94AF51EC0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62" y="1984837"/>
            <a:ext cx="3602453" cy="1007717"/>
          </a:xfrm>
          <a:prstGeom prst="rect">
            <a:avLst/>
          </a:prstGeom>
        </p:spPr>
      </p:pic>
      <p:sp>
        <p:nvSpPr>
          <p:cNvPr id="4" name="부제목 2">
            <a:extLst>
              <a:ext uri="{FF2B5EF4-FFF2-40B4-BE49-F238E27FC236}">
                <a16:creationId xmlns:a16="http://schemas.microsoft.com/office/drawing/2014/main" id="{1DB821A8-E8F1-45D9-9E48-147486C25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441" y="3134294"/>
            <a:ext cx="6004511" cy="820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0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  <a:cs typeface="Kartika"/>
              </a:rPr>
              <a:t>희망사다리 장학사업 고객 상담번호</a:t>
            </a:r>
            <a:endParaRPr lang="en-US" altLang="ko-KR" sz="2000" b="1" dirty="0">
              <a:ln w="6350">
                <a:solidFill>
                  <a:srgbClr val="F9E051"/>
                </a:solidFill>
              </a:ln>
              <a:solidFill>
                <a:srgbClr val="1525E8"/>
              </a:solidFill>
              <a:latin typeface="G마켓 산스 TTF Bold"/>
              <a:ea typeface="G마켓 산스 TTF Bold"/>
              <a:cs typeface="Kartika"/>
            </a:endParaRPr>
          </a:p>
          <a:p>
            <a:r>
              <a:rPr lang="ko-KR" altLang="en-US" b="1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</a:rPr>
              <a:t>☎ 희망사다리 상담센터 </a:t>
            </a:r>
            <a:endParaRPr lang="en-US" altLang="ko-KR" b="1" dirty="0">
              <a:ln w="6350">
                <a:solidFill>
                  <a:srgbClr val="F9E051"/>
                </a:solidFill>
              </a:ln>
              <a:solidFill>
                <a:srgbClr val="1525E8"/>
              </a:solidFill>
              <a:latin typeface="G마켓 산스 TTF Bold"/>
              <a:ea typeface="G마켓 산스 TTF Bold"/>
            </a:endParaRPr>
          </a:p>
          <a:p>
            <a:r>
              <a:rPr lang="en-US" altLang="ko-KR" sz="2000" b="1" dirty="0">
                <a:ln w="6350">
                  <a:solidFill>
                    <a:srgbClr val="F9E051"/>
                  </a:solidFill>
                </a:ln>
                <a:solidFill>
                  <a:srgbClr val="1525E8"/>
                </a:solidFill>
                <a:latin typeface="G마켓 산스 TTF Bold"/>
                <a:ea typeface="G마켓 산스 TTF Bold"/>
              </a:rPr>
              <a:t>(1800-0499)</a:t>
            </a:r>
          </a:p>
          <a:p>
            <a:endParaRPr lang="en-US" altLang="ko-KR" sz="2000" b="1" dirty="0">
              <a:ln w="6350">
                <a:solidFill>
                  <a:srgbClr val="F9E051"/>
                </a:solidFill>
              </a:ln>
              <a:solidFill>
                <a:srgbClr val="1525E8"/>
              </a:solidFill>
              <a:latin typeface="G마켓 산스 TTF Bold"/>
              <a:ea typeface="G마켓 산스 TTF Bold"/>
            </a:endParaRPr>
          </a:p>
          <a:p>
            <a:endParaRPr lang="en-US" altLang="ko-KR" sz="2000" b="1" dirty="0">
              <a:ln w="6350">
                <a:solidFill>
                  <a:srgbClr val="F9E051"/>
                </a:solidFill>
              </a:ln>
              <a:solidFill>
                <a:srgbClr val="1525E8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EF61B-93F3-4873-A848-14C770CF7E15}"/>
              </a:ext>
            </a:extLst>
          </p:cNvPr>
          <p:cNvSpPr txBox="1"/>
          <p:nvPr/>
        </p:nvSpPr>
        <p:spPr>
          <a:xfrm>
            <a:off x="7278255" y="1496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228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"/>
            <a:ext cx="12192000" cy="6858184"/>
          </a:xfrm>
        </p:spPr>
      </p:pic>
      <p:pic>
        <p:nvPicPr>
          <p:cNvPr id="13" name="그림 12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FC79EF84-2D47-4BF4-8E84-E013B23D9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55" y="3733711"/>
            <a:ext cx="597451" cy="44030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252A8B8-FDA2-4737-B7B0-66F36B4FCB6B}"/>
              </a:ext>
            </a:extLst>
          </p:cNvPr>
          <p:cNvSpPr txBox="1"/>
          <p:nvPr/>
        </p:nvSpPr>
        <p:spPr>
          <a:xfrm>
            <a:off x="1453050" y="3953516"/>
            <a:ext cx="427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spc="-12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700" spc="-120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73" name="그림 7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C086E94-DF9D-47B7-8982-6536006C5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5067" y="3937006"/>
            <a:ext cx="1397043" cy="49407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5" y="281795"/>
              <a:ext cx="6014163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buAutoNum type="arabicPeriod"/>
              </a:pP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중소기업 취업연계 장학금 선발 절차</a:t>
              </a:r>
              <a:r>
                <a:rPr lang="en-US" altLang="ko-KR" sz="18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18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요약</a:t>
              </a:r>
              <a:r>
                <a:rPr lang="en-US" altLang="ko-KR" sz="18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  <a:endParaRPr lang="en-US" altLang="ko-KR" sz="240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1" y="1798177"/>
            <a:ext cx="1711518" cy="61654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DD2B2E2-D82A-491A-A24A-B9D97B90D81E}"/>
              </a:ext>
            </a:extLst>
          </p:cNvPr>
          <p:cNvSpPr txBox="1"/>
          <p:nvPr/>
        </p:nvSpPr>
        <p:spPr>
          <a:xfrm>
            <a:off x="8787187" y="3017177"/>
            <a:ext cx="2896813" cy="64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이후 장학금 지급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u="none" spc="-110" baseline="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</a:t>
            </a:r>
            <a:r>
              <a:rPr lang="ko-KR" altLang="en-US" sz="1100" u="none" spc="-110" baseline="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단</a:t>
            </a:r>
            <a:r>
              <a:rPr lang="en-US" altLang="ko-KR" sz="1100" u="none" spc="-110" baseline="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100" u="none" spc="-110" baseline="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보증보험 가입 최종 완료자에 한해 장학금 지급</a:t>
            </a:r>
            <a:endParaRPr lang="en-US" altLang="ko-KR" sz="1100" u="none" spc="-110" baseline="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29E785A7-D3CF-41EA-9606-97031F0DB4C8}"/>
              </a:ext>
            </a:extLst>
          </p:cNvPr>
          <p:cNvCxnSpPr>
            <a:cxnSpLocks/>
          </p:cNvCxnSpPr>
          <p:nvPr/>
        </p:nvCxnSpPr>
        <p:spPr>
          <a:xfrm>
            <a:off x="3136926" y="2579446"/>
            <a:ext cx="6393876" cy="25217"/>
          </a:xfrm>
          <a:prstGeom prst="line">
            <a:avLst/>
          </a:prstGeom>
          <a:ln w="9525">
            <a:solidFill>
              <a:srgbClr val="2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DD767C3-6417-4B77-9035-FC34894DB15A}"/>
              </a:ext>
            </a:extLst>
          </p:cNvPr>
          <p:cNvGrpSpPr/>
          <p:nvPr/>
        </p:nvGrpSpPr>
        <p:grpSpPr>
          <a:xfrm>
            <a:off x="2231048" y="1957445"/>
            <a:ext cx="1631966" cy="1056165"/>
            <a:chOff x="1242396" y="1976355"/>
            <a:chExt cx="1631966" cy="1056165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8A9890F0-82B9-46D4-BC94-20F80AAE36BA}"/>
                </a:ext>
              </a:extLst>
            </p:cNvPr>
            <p:cNvSpPr/>
            <p:nvPr/>
          </p:nvSpPr>
          <p:spPr>
            <a:xfrm>
              <a:off x="1547400" y="1976355"/>
              <a:ext cx="1056165" cy="1056165"/>
            </a:xfrm>
            <a:prstGeom prst="ellipse">
              <a:avLst/>
            </a:prstGeom>
            <a:solidFill>
              <a:srgbClr val="282828"/>
            </a:solidFill>
            <a:ln w="25400">
              <a:solidFill>
                <a:srgbClr val="EEE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40F24E-B8C6-4729-870E-3DB7E6A8E5B9}"/>
                </a:ext>
              </a:extLst>
            </p:cNvPr>
            <p:cNvSpPr txBox="1"/>
            <p:nvPr/>
          </p:nvSpPr>
          <p:spPr>
            <a:xfrm>
              <a:off x="1242396" y="2089328"/>
              <a:ext cx="16319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</a:t>
              </a: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참여대학</a:t>
              </a:r>
              <a:endParaRPr lang="en-US" altLang="ko-KR" sz="1600" spc="-120" dirty="0">
                <a:solidFill>
                  <a:srgbClr val="F9F9F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모집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A31FF3FA-02E6-42EA-810E-09E0BC490F78}"/>
              </a:ext>
            </a:extLst>
          </p:cNvPr>
          <p:cNvGrpSpPr/>
          <p:nvPr/>
        </p:nvGrpSpPr>
        <p:grpSpPr>
          <a:xfrm>
            <a:off x="3785573" y="1966840"/>
            <a:ext cx="1631966" cy="1056165"/>
            <a:chOff x="1253202" y="3166748"/>
            <a:chExt cx="1631966" cy="1056165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E413EFB8-EA41-4877-98EC-ACFD1B115437}"/>
                </a:ext>
              </a:extLst>
            </p:cNvPr>
            <p:cNvSpPr/>
            <p:nvPr/>
          </p:nvSpPr>
          <p:spPr>
            <a:xfrm>
              <a:off x="1547400" y="3166748"/>
              <a:ext cx="1056165" cy="1056165"/>
            </a:xfrm>
            <a:prstGeom prst="ellipse">
              <a:avLst/>
            </a:prstGeom>
            <a:solidFill>
              <a:srgbClr val="282828"/>
            </a:solidFill>
            <a:ln w="25400">
              <a:solidFill>
                <a:srgbClr val="EEE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71B8838-C12A-4491-99F8-D88811115583}"/>
                </a:ext>
              </a:extLst>
            </p:cNvPr>
            <p:cNvSpPr txBox="1"/>
            <p:nvPr/>
          </p:nvSpPr>
          <p:spPr>
            <a:xfrm>
              <a:off x="1253202" y="3263355"/>
              <a:ext cx="16319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</a:t>
              </a: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</a:t>
              </a:r>
              <a:endParaRPr lang="en-US" altLang="ko-KR" sz="1600" spc="-120" dirty="0">
                <a:solidFill>
                  <a:srgbClr val="F9F9F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신청</a:t>
              </a:r>
              <a:endParaRPr lang="en-US" altLang="ko-KR" sz="1600" spc="-120" dirty="0">
                <a:solidFill>
                  <a:srgbClr val="F9F9F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338A704-CA21-4B18-B2D1-3055207DA31E}"/>
              </a:ext>
            </a:extLst>
          </p:cNvPr>
          <p:cNvGrpSpPr/>
          <p:nvPr/>
        </p:nvGrpSpPr>
        <p:grpSpPr>
          <a:xfrm>
            <a:off x="5357577" y="1972369"/>
            <a:ext cx="1631966" cy="1056165"/>
            <a:chOff x="1253202" y="3166748"/>
            <a:chExt cx="1631966" cy="1056165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7A59306D-BB67-4032-BC67-5967D49EB2E2}"/>
                </a:ext>
              </a:extLst>
            </p:cNvPr>
            <p:cNvSpPr/>
            <p:nvPr/>
          </p:nvSpPr>
          <p:spPr>
            <a:xfrm>
              <a:off x="1547400" y="3166748"/>
              <a:ext cx="1056165" cy="1056165"/>
            </a:xfrm>
            <a:prstGeom prst="ellipse">
              <a:avLst/>
            </a:prstGeom>
            <a:solidFill>
              <a:srgbClr val="282828"/>
            </a:solidFill>
            <a:ln w="25400">
              <a:solidFill>
                <a:srgbClr val="EEE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0340C3-B8CB-4EF8-9FA1-D5643CB9AC76}"/>
                </a:ext>
              </a:extLst>
            </p:cNvPr>
            <p:cNvSpPr txBox="1"/>
            <p:nvPr/>
          </p:nvSpPr>
          <p:spPr>
            <a:xfrm>
              <a:off x="1253202" y="3263355"/>
              <a:ext cx="1631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</a:t>
              </a:r>
            </a:p>
            <a:p>
              <a:pPr lvl="0"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대학심사</a:t>
              </a:r>
              <a:r>
                <a:rPr lang="en-US" altLang="ko-KR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,</a:t>
              </a:r>
            </a:p>
            <a:p>
              <a:pPr lvl="0" algn="ctr"/>
              <a:r>
                <a:rPr lang="ko-KR" altLang="en-US" sz="12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보증보험가입</a:t>
              </a:r>
              <a:endParaRPr lang="en-US" altLang="ko-KR" sz="1600" spc="-120" dirty="0">
                <a:solidFill>
                  <a:srgbClr val="F9F9F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6898FF73-3358-4E1D-91A0-82EA2C29A2B6}"/>
              </a:ext>
            </a:extLst>
          </p:cNvPr>
          <p:cNvGrpSpPr/>
          <p:nvPr/>
        </p:nvGrpSpPr>
        <p:grpSpPr>
          <a:xfrm>
            <a:off x="6905327" y="1971939"/>
            <a:ext cx="1631966" cy="1056165"/>
            <a:chOff x="1253202" y="3166748"/>
            <a:chExt cx="1631966" cy="1056165"/>
          </a:xfrm>
        </p:grpSpPr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CDFE2C68-6DF2-432E-B71B-600BCCCAA466}"/>
                </a:ext>
              </a:extLst>
            </p:cNvPr>
            <p:cNvSpPr/>
            <p:nvPr/>
          </p:nvSpPr>
          <p:spPr>
            <a:xfrm>
              <a:off x="1547400" y="3166748"/>
              <a:ext cx="1056165" cy="1056165"/>
            </a:xfrm>
            <a:prstGeom prst="ellipse">
              <a:avLst/>
            </a:prstGeom>
            <a:solidFill>
              <a:srgbClr val="282828"/>
            </a:solidFill>
            <a:ln w="25400">
              <a:solidFill>
                <a:srgbClr val="EEE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4B1E22-9B56-486B-8919-CEF645F55635}"/>
                </a:ext>
              </a:extLst>
            </p:cNvPr>
            <p:cNvSpPr txBox="1"/>
            <p:nvPr/>
          </p:nvSpPr>
          <p:spPr>
            <a:xfrm>
              <a:off x="1253202" y="3263355"/>
              <a:ext cx="16319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4</a:t>
              </a: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재단</a:t>
              </a:r>
              <a:endParaRPr lang="en-US" altLang="ko-KR" sz="1600" spc="-120" dirty="0">
                <a:solidFill>
                  <a:srgbClr val="F9F9F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심사</a:t>
              </a:r>
              <a:endParaRPr lang="en-US" altLang="ko-KR" sz="1200" spc="-120" dirty="0">
                <a:solidFill>
                  <a:srgbClr val="F9E05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F52B548B-EE0E-4C1E-A446-A9AF9AE47001}"/>
              </a:ext>
            </a:extLst>
          </p:cNvPr>
          <p:cNvGrpSpPr/>
          <p:nvPr/>
        </p:nvGrpSpPr>
        <p:grpSpPr>
          <a:xfrm>
            <a:off x="8492990" y="1977468"/>
            <a:ext cx="1631966" cy="1056165"/>
            <a:chOff x="1253202" y="3166748"/>
            <a:chExt cx="1631966" cy="1056165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7098DA86-BE32-4E5D-B11C-43243105D029}"/>
                </a:ext>
              </a:extLst>
            </p:cNvPr>
            <p:cNvSpPr/>
            <p:nvPr/>
          </p:nvSpPr>
          <p:spPr>
            <a:xfrm>
              <a:off x="1547400" y="3166748"/>
              <a:ext cx="1056165" cy="1056165"/>
            </a:xfrm>
            <a:prstGeom prst="ellipse">
              <a:avLst/>
            </a:prstGeom>
            <a:solidFill>
              <a:srgbClr val="282828"/>
            </a:solidFill>
            <a:ln w="25400">
              <a:solidFill>
                <a:srgbClr val="EEE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A9C59AC-4969-4474-AE1A-0A3F94332F0D}"/>
                </a:ext>
              </a:extLst>
            </p:cNvPr>
            <p:cNvSpPr txBox="1"/>
            <p:nvPr/>
          </p:nvSpPr>
          <p:spPr>
            <a:xfrm>
              <a:off x="1253202" y="3263355"/>
              <a:ext cx="16319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5</a:t>
              </a: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수납원장</a:t>
              </a:r>
              <a:endParaRPr lang="en-US" altLang="ko-KR" sz="1600" spc="-120" dirty="0">
                <a:solidFill>
                  <a:srgbClr val="F9F9F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/>
              <a:r>
                <a:rPr lang="ko-KR" altLang="en-US" sz="1600" spc="-120" dirty="0">
                  <a:solidFill>
                    <a:srgbClr val="F9F9F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정비</a:t>
              </a:r>
              <a:endParaRPr lang="en-US" altLang="ko-KR" sz="1600" spc="-120" dirty="0">
                <a:solidFill>
                  <a:srgbClr val="F9E05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0718236">
            <a:off x="981072" y="1762072"/>
            <a:ext cx="249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신규장학생 선발 프로세스</a:t>
            </a:r>
            <a:endParaRPr lang="en-US" altLang="ko-KR" sz="24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53AC83-7294-45F1-A105-657C3A0AF742}"/>
              </a:ext>
            </a:extLst>
          </p:cNvPr>
          <p:cNvSpPr/>
          <p:nvPr/>
        </p:nvSpPr>
        <p:spPr>
          <a:xfrm>
            <a:off x="2754344" y="3946583"/>
            <a:ext cx="79044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대학에서 참여대학 신청을 하지 않으면</a:t>
            </a:r>
            <a:r>
              <a:rPr lang="en-US" altLang="ko-KR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학생 신청기간에 학생이 본 장학금을 신청할 수 없음</a:t>
            </a: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신청 시 </a:t>
            </a:r>
            <a:r>
              <a:rPr lang="ko-KR" altLang="en-US" sz="16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 사전교육</a:t>
            </a:r>
            <a:r>
              <a:rPr lang="en-US" altLang="ko-KR" sz="16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및 진단평가를 이수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해야 </a:t>
            </a:r>
            <a:r>
              <a:rPr lang="ko-KR" altLang="en-US" sz="16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신청완료 가능</a:t>
            </a: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※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온라인 사전교육 및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진단평가 </a:t>
            </a: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미이수자는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장학금 최종 신청 미완료자로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추후 대학 심사 불가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장학금 지급 일정은 각 소속대학 장학처에 따라 상이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할 수 있으며</a:t>
            </a:r>
            <a:r>
              <a:rPr lang="en-US" altLang="ko-KR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사업의 진행 상황에 따라 변동 가능</a:t>
            </a:r>
            <a:endParaRPr lang="en-US" altLang="ko-KR" sz="16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※ [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→ 대학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지급 이후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[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대학 → 학생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으로의 정확한 지급 일자는 각 소속대학으로 문의 필요</a:t>
            </a:r>
            <a:endParaRPr lang="en-US" altLang="ko-KR" sz="11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45B156-4EBB-4D73-B31E-B9218F1A82D9}"/>
              </a:ext>
            </a:extLst>
          </p:cNvPr>
          <p:cNvSpPr/>
          <p:nvPr/>
        </p:nvSpPr>
        <p:spPr>
          <a:xfrm>
            <a:off x="756477" y="760336"/>
            <a:ext cx="425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신규장학생 전체 선발 절차 및 대학심사 프로세스 안내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695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27BD188-C69D-43BB-9017-C508065FE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"/>
            <a:ext cx="12192000" cy="6858184"/>
          </a:xfr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EB9A13B5-624A-4AE6-9160-B0CEAFCF0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14289"/>
            <a:ext cx="12191675" cy="6858000"/>
          </a:xfrm>
          <a:prstGeom prst="rect">
            <a:avLst/>
          </a:prstGeom>
        </p:spPr>
      </p:pic>
      <p:pic>
        <p:nvPicPr>
          <p:cNvPr id="56" name="그림 55" descr="텍스트이(가) 표시된 사진&#10;&#10;자동 생성된 설명">
            <a:extLst>
              <a:ext uri="{FF2B5EF4-FFF2-40B4-BE49-F238E27FC236}">
                <a16:creationId xmlns:a16="http://schemas.microsoft.com/office/drawing/2014/main" id="{8CBF9C98-7860-4B68-AEF1-4640B4EF3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5" b="27419"/>
          <a:stretch/>
        </p:blipFill>
        <p:spPr>
          <a:xfrm>
            <a:off x="2134178" y="1256981"/>
            <a:ext cx="9780731" cy="4977564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45F336B-04D1-473F-B29E-A6671757709D}"/>
              </a:ext>
            </a:extLst>
          </p:cNvPr>
          <p:cNvCxnSpPr>
            <a:cxnSpLocks/>
          </p:cNvCxnSpPr>
          <p:nvPr/>
        </p:nvCxnSpPr>
        <p:spPr>
          <a:xfrm>
            <a:off x="2426677" y="527570"/>
            <a:ext cx="7927135" cy="0"/>
          </a:xfrm>
          <a:prstGeom prst="line">
            <a:avLst/>
          </a:prstGeom>
          <a:ln>
            <a:solidFill>
              <a:srgbClr val="93939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A8F5E76-5247-4721-878A-B4D50CC6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26" y="281796"/>
            <a:ext cx="2654227" cy="396726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매뉴얼 목차 소개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83FC5A7-51C1-4910-9F59-92F592C483B9}"/>
              </a:ext>
            </a:extLst>
          </p:cNvPr>
          <p:cNvSpPr/>
          <p:nvPr/>
        </p:nvSpPr>
        <p:spPr>
          <a:xfrm>
            <a:off x="379540" y="350044"/>
            <a:ext cx="45719" cy="208482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2828"/>
              </a:solidFill>
            </a:endParaRPr>
          </a:p>
        </p:txBody>
      </p:sp>
      <p:sp>
        <p:nvSpPr>
          <p:cNvPr id="57" name="부제목 2">
            <a:extLst>
              <a:ext uri="{FF2B5EF4-FFF2-40B4-BE49-F238E27FC236}">
                <a16:creationId xmlns:a16="http://schemas.microsoft.com/office/drawing/2014/main" id="{7040374E-C937-4B5F-A8CC-2DF24193E77F}"/>
              </a:ext>
            </a:extLst>
          </p:cNvPr>
          <p:cNvSpPr txBox="1">
            <a:spLocks/>
          </p:cNvSpPr>
          <p:nvPr/>
        </p:nvSpPr>
        <p:spPr>
          <a:xfrm>
            <a:off x="3526218" y="2986073"/>
            <a:ext cx="4037899" cy="77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3800" b="1" dirty="0">
              <a:solidFill>
                <a:srgbClr val="1525E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9F6554A-8315-4455-9947-31D0472C3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9D1312B-96B0-4074-98EA-558D39867F11}"/>
              </a:ext>
            </a:extLst>
          </p:cNvPr>
          <p:cNvSpPr/>
          <p:nvPr/>
        </p:nvSpPr>
        <p:spPr>
          <a:xfrm>
            <a:off x="3458848" y="3012955"/>
            <a:ext cx="4512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02. </a:t>
            </a:r>
            <a:r>
              <a:rPr lang="ko-KR" altLang="en-US" sz="32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학생 신청방법  </a:t>
            </a:r>
            <a:r>
              <a:rPr lang="en-US" altLang="ko-KR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(PC </a:t>
            </a:r>
            <a:r>
              <a:rPr lang="ko-KR" altLang="en-US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버전</a:t>
            </a:r>
            <a:r>
              <a:rPr lang="en-US" altLang="ko-KR" sz="2000" b="1" kern="1000" spc="-150" dirty="0">
                <a:solidFill>
                  <a:srgbClr val="001AD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3200" b="1" kern="1000" spc="-150" dirty="0">
              <a:solidFill>
                <a:srgbClr val="001AD6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66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" y="36306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78"/>
            <a:ext cx="2743200" cy="365125"/>
          </a:xfrm>
        </p:spPr>
        <p:txBody>
          <a:bodyPr/>
          <a:lstStyle/>
          <a:p>
            <a:fld id="{836B6DB3-44B8-41C4-A846-21F6C6172237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170746" y="1719309"/>
            <a:ext cx="1548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1. </a:t>
            </a:r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사업 알아보기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69" name="그림 68" descr="텍스트, 톱이(가) 표시된 사진&#10;&#10;자동 생성된 설명">
            <a:extLst>
              <a:ext uri="{FF2B5EF4-FFF2-40B4-BE49-F238E27FC236}">
                <a16:creationId xmlns:a16="http://schemas.microsoft.com/office/drawing/2014/main" id="{684C2BF5-5059-4E50-B4A2-60E60CB47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14">
            <a:off x="350817" y="3630976"/>
            <a:ext cx="1368671" cy="61654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0266A75-C2B3-4975-BC5D-527C49B3E58F}"/>
              </a:ext>
            </a:extLst>
          </p:cNvPr>
          <p:cNvSpPr txBox="1"/>
          <p:nvPr/>
        </p:nvSpPr>
        <p:spPr>
          <a:xfrm rot="20955843">
            <a:off x="125601" y="3706967"/>
            <a:ext cx="1819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2. </a:t>
            </a:r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참여 신청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269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spc="-11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사업의 자세한 내용을 확인하기 위해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홈페이지에서 </a:t>
            </a:r>
            <a:endParaRPr lang="en-US" altLang="ko-KR" sz="1400" b="1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장학금 소개 페이지로 들어가 사업 내용을 확인합니다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spc="-11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spc="-11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장학금 신청 희망 시</a:t>
            </a:r>
            <a:r>
              <a:rPr lang="en-US" altLang="ko-KR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b="1" spc="-11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장학금 신청 상단 메인 배너 또는</a:t>
            </a:r>
            <a:r>
              <a:rPr lang="ko-KR" altLang="en-US" sz="1400" b="1" spc="-110" dirty="0">
                <a:ea typeface="KoPubWorld돋움체 Bold" panose="00000800000000000000" pitchFamily="2" charset="-127"/>
              </a:rPr>
              <a:t> 중앙의</a:t>
            </a:r>
            <a:endParaRPr lang="en-US" altLang="ko-KR" sz="1400" b="1" spc="-110" dirty="0"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ea typeface="KoPubWorld돋움체 Bold" panose="00000800000000000000" pitchFamily="2" charset="-127"/>
              </a:rPr>
              <a:t>   </a:t>
            </a:r>
            <a:r>
              <a:rPr lang="ko-KR" altLang="en-US" sz="1400" b="1" spc="-110" dirty="0">
                <a:ea typeface="KoPubWorld돋움체 Bold" panose="00000800000000000000" pitchFamily="2" charset="-127"/>
              </a:rPr>
              <a:t>장학금 이름 선택 후 신청서 작성 화면으로 넘어갑니다</a:t>
            </a:r>
            <a:r>
              <a:rPr lang="en-US" altLang="ko-KR" sz="1400" b="1" spc="-110" dirty="0">
                <a:ea typeface="KoPubWorld돋움체 Bold" panose="00000800000000000000" pitchFamily="2" charset="-127"/>
              </a:rPr>
              <a:t>.</a:t>
            </a:r>
            <a:r>
              <a:rPr lang="ko-KR" altLang="en-US" sz="1400" b="1" spc="-110" dirty="0">
                <a:ea typeface="KoPubWorld돋움체 Bold" panose="00000800000000000000" pitchFamily="2" charset="-127"/>
              </a:rPr>
              <a:t> </a:t>
            </a:r>
            <a:endParaRPr lang="en-US" altLang="ko-KR" sz="1400" b="1" spc="-110" dirty="0">
              <a:ea typeface="KoPubWorld돋움체 Bold" panose="000008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4D7CA9-DE11-4DC4-BCDE-37DAED0018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/>
          <a:stretch/>
        </p:blipFill>
        <p:spPr>
          <a:xfrm>
            <a:off x="5403273" y="1375958"/>
            <a:ext cx="6461234" cy="410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00485A-0F66-4660-804E-4A3384380773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116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" y="9999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193050" y="1660856"/>
            <a:ext cx="1451754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-256422" y="1748163"/>
            <a:ext cx="2261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3. </a:t>
            </a:r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신청하기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32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홈페이지 로그인 후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상품화면에서 본 장학금을 선택 후 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신청하기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클릭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신청 시 </a:t>
            </a:r>
            <a:r>
              <a:rPr lang="ko-KR" altLang="en-US" sz="1400" b="1" u="sng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본인 휴대폰 인증</a:t>
            </a:r>
            <a:r>
              <a:rPr lang="en-US" altLang="ko-KR" sz="1400" b="1" u="sng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b="1" u="sng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본인계좌 등록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등이 있으니</a:t>
            </a:r>
            <a:endParaRPr lang="en-US" altLang="ko-KR" sz="1400" b="1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</a:t>
            </a:r>
            <a:r>
              <a:rPr lang="ko-KR" altLang="en-US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필요사항에 대해 사전에 준비하시기 바랍니다</a:t>
            </a:r>
            <a:r>
              <a:rPr lang="en-US" altLang="ko-KR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b="1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장학금 신청 본인 확인을 위한 인증 절차로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‘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본인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’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휴대폰 및 계좌 등록임에 유의 바랍니다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※ 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계좌 등록의 경우 모든 은행이 아닌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, </a:t>
            </a:r>
            <a:r>
              <a:rPr lang="ko-KR" altLang="en-US" sz="1200" b="1" u="sng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재단과 업무제휴 협약체결 은행 계좌에 한하여 </a:t>
            </a:r>
            <a:endParaRPr lang="en-US" altLang="ko-KR" sz="1200" b="1" u="sng" spc="-110" dirty="0">
              <a:solidFill>
                <a:srgbClr val="282828"/>
              </a:solidFill>
              <a:ea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</a:t>
            </a:r>
            <a:r>
              <a:rPr lang="ko-KR" altLang="en-US" sz="1200" b="1" u="sng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등록이 가능</a:t>
            </a:r>
            <a:r>
              <a:rPr lang="ko-KR" altLang="en-US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하므로 사전 확인하시어 준비하시기 바랍니다</a:t>
            </a:r>
            <a:r>
              <a:rPr lang="en-US" altLang="ko-KR" sz="12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   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* 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제휴은행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우리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국민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신한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기업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경남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농협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광주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대구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부산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수협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하나은행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      SC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제일은행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전북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제주</a:t>
            </a:r>
            <a:r>
              <a:rPr lang="en-US" altLang="ko-KR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우체국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30D56DF-9AF5-47A4-BC86-048E135E8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57" y="1254440"/>
            <a:ext cx="6306246" cy="449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19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C29F8CAA-184E-4DAF-A1AA-C4C60225D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4" y="2976969"/>
            <a:ext cx="507448" cy="37397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DA033E-EF52-42F0-9987-E948FF49C30F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54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300956" y="1712388"/>
            <a:ext cx="157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참여여부 확인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상품유형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취업지원형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창업지원형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선택 후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소속대학을 검색하여 대학사업 참여여부 확인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>
              <a:solidFill>
                <a:srgbClr val="282828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FF5187-DBFB-43D5-9574-A34E8B03FC39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01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대학참여여부 확인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5AFC4FD-D153-442B-9A69-C3093B1D62B5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42" name="그림 41" descr="텍스트, 식물이(가) 표시된 사진&#10;&#10;자동 생성된 설명">
            <a:extLst>
              <a:ext uri="{FF2B5EF4-FFF2-40B4-BE49-F238E27FC236}">
                <a16:creationId xmlns:a16="http://schemas.microsoft.com/office/drawing/2014/main" id="{8CFE4C3F-80B8-4E7E-AD95-15303D43C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5" y="3286036"/>
            <a:ext cx="597451" cy="4403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E129461-3757-4AFE-BCC8-DAFE827B4DFB}"/>
              </a:ext>
            </a:extLst>
          </p:cNvPr>
          <p:cNvSpPr txBox="1"/>
          <p:nvPr/>
        </p:nvSpPr>
        <p:spPr>
          <a:xfrm>
            <a:off x="625828" y="3508799"/>
            <a:ext cx="427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20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유의사항</a:t>
            </a:r>
            <a:endParaRPr lang="en-US" altLang="ko-KR" sz="2400" b="1" spc="-120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pic>
        <p:nvPicPr>
          <p:cNvPr id="44" name="그림 43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4C374B36-EC12-49E2-90A7-2954F90C3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96" y="3429000"/>
            <a:ext cx="1562680" cy="579446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64814911-8BD1-4A41-965D-D49B590238F9}"/>
              </a:ext>
            </a:extLst>
          </p:cNvPr>
          <p:cNvSpPr/>
          <p:nvPr/>
        </p:nvSpPr>
        <p:spPr>
          <a:xfrm>
            <a:off x="517162" y="4025963"/>
            <a:ext cx="9075129" cy="118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상품유형과 소속대학은 신청완료 시 추후 수정 불가능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- 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변경할 경우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작성한 신청서 취소 후 다시 작성해야 함에 유의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7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>
              <a:solidFill>
                <a:srgbClr val="282828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C17049D-2751-4BD9-82D7-AA2F21D19F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"/>
          <a:stretch/>
        </p:blipFill>
        <p:spPr>
          <a:xfrm>
            <a:off x="848056" y="4787697"/>
            <a:ext cx="3206708" cy="1437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0D2C3073-4592-4BB8-8547-C9973A693A38}"/>
              </a:ext>
            </a:extLst>
          </p:cNvPr>
          <p:cNvGrpSpPr/>
          <p:nvPr/>
        </p:nvGrpSpPr>
        <p:grpSpPr>
          <a:xfrm>
            <a:off x="4639832" y="1517472"/>
            <a:ext cx="7368689" cy="3455443"/>
            <a:chOff x="4639832" y="1517472"/>
            <a:chExt cx="7368689" cy="3455443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0D719FD-E6EE-4EF9-ACA0-06FF934A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832" y="1517472"/>
              <a:ext cx="7368688" cy="3455443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77C4B3F-23DE-4A80-A35C-8221B3A7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46143" y="1573198"/>
              <a:ext cx="7362378" cy="643149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EED56A3-F8A9-4AAE-AAAF-F86B8DBBE29D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98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2F2C4DC-C50F-4925-B6D7-40EC5FEB5A98}"/>
              </a:ext>
            </a:extLst>
          </p:cNvPr>
          <p:cNvSpPr txBox="1"/>
          <p:nvPr/>
        </p:nvSpPr>
        <p:spPr>
          <a:xfrm rot="21076839">
            <a:off x="480754" y="1691726"/>
            <a:ext cx="157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약관동의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402862" y="2206022"/>
            <a:ext cx="9075129" cy="263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개인정보제공 및 장학금 수혜약정서의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[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내용확인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확인 후 동의를 진행합니다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(※ 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장학금 수혜약정서의 경우 학적 변동 시 반환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/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환수 규정 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(</a:t>
            </a:r>
            <a:r>
              <a:rPr lang="ko-KR" altLang="en-US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예</a:t>
            </a: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</a:t>
            </a:r>
            <a:r>
              <a:rPr lang="ko-KR" altLang="en-US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자퇴</a:t>
            </a: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/</a:t>
            </a:r>
            <a:r>
              <a:rPr lang="ko-KR" altLang="en-US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제적 시 전액 반환 필수</a:t>
            </a:r>
            <a:r>
              <a:rPr lang="en-US" altLang="ko-KR" sz="12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  </a:t>
            </a: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및 의무종사 등의 내용이 포함되어 있으므로 </a:t>
            </a: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 동의 전 해당 내용을 반드시 필독하시기 바랍니다</a:t>
            </a:r>
            <a:r>
              <a:rPr lang="en-US" altLang="ko-KR" sz="1400" spc="-11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.)</a:t>
            </a: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spc="-110" dirty="0">
              <a:solidFill>
                <a:srgbClr val="C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>
              <a:solidFill>
                <a:srgbClr val="282828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0D719FD-E6EE-4EF9-ACA0-06FF934AA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22" y="1161912"/>
            <a:ext cx="6802678" cy="4611932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64814911-8BD1-4A41-965D-D49B590238F9}"/>
              </a:ext>
            </a:extLst>
          </p:cNvPr>
          <p:cNvSpPr/>
          <p:nvPr/>
        </p:nvSpPr>
        <p:spPr>
          <a:xfrm>
            <a:off x="402862" y="4071120"/>
            <a:ext cx="9075129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약관동의 후 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인증서 동의</a:t>
            </a:r>
            <a:r>
              <a:rPr lang="en-US" altLang="ko-KR" sz="1400" b="1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클릭하여 희망하는 방법으로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 본인인증을 진행합니다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400" b="1" dirty="0">
              <a:solidFill>
                <a:srgbClr val="282828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816FDDC-535F-4273-BB3A-825B9D92CA7B}"/>
              </a:ext>
            </a:extLst>
          </p:cNvPr>
          <p:cNvSpPr/>
          <p:nvPr/>
        </p:nvSpPr>
        <p:spPr>
          <a:xfrm>
            <a:off x="5389068" y="3138392"/>
            <a:ext cx="6631159" cy="3866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788E22-5EFD-47AF-AE43-5CA0968E7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" y="4842065"/>
            <a:ext cx="3445892" cy="17335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410610-C76B-408A-87A6-B3A6435ADC6E}"/>
              </a:ext>
            </a:extLst>
          </p:cNvPr>
          <p:cNvSpPr/>
          <p:nvPr/>
        </p:nvSpPr>
        <p:spPr>
          <a:xfrm>
            <a:off x="10723068" y="4436304"/>
            <a:ext cx="770842" cy="2165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8458C3C-EF21-4B1A-8280-C4F3658C3F8B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854C5BE-A945-4257-A6CD-E0685AC5A39A}"/>
              </a:ext>
            </a:extLst>
          </p:cNvPr>
          <p:cNvSpPr/>
          <p:nvPr/>
        </p:nvSpPr>
        <p:spPr>
          <a:xfrm>
            <a:off x="6402469" y="2104345"/>
            <a:ext cx="1237673" cy="16534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8C6D46F-7103-439C-8A21-11204B5C3CB0}"/>
              </a:ext>
            </a:extLst>
          </p:cNvPr>
          <p:cNvSpPr/>
          <p:nvPr/>
        </p:nvSpPr>
        <p:spPr>
          <a:xfrm>
            <a:off x="9714034" y="2109234"/>
            <a:ext cx="1237673" cy="35398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3E19FE-43B7-4E3B-B250-1E3BDAFCC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321" y="1249705"/>
            <a:ext cx="6774145" cy="621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25235B5-0585-4B3B-9233-88E9CFA934F9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02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약관 동의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054F23D-D679-4D60-897E-3D5793E3A6E9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2C21514-0F71-436B-A8DF-0D80716A3068}"/>
              </a:ext>
            </a:extLst>
          </p:cNvPr>
          <p:cNvCxnSpPr>
            <a:cxnSpLocks/>
          </p:cNvCxnSpPr>
          <p:nvPr/>
        </p:nvCxnSpPr>
        <p:spPr>
          <a:xfrm flipH="1">
            <a:off x="4419664" y="4964275"/>
            <a:ext cx="539180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내용 개체 틀 4">
            <a:extLst>
              <a:ext uri="{FF2B5EF4-FFF2-40B4-BE49-F238E27FC236}">
                <a16:creationId xmlns:a16="http://schemas.microsoft.com/office/drawing/2014/main" id="{6A42308D-CD93-4C7A-8AA5-35608E86A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"/>
            <a:ext cx="12192000" cy="6858184"/>
          </a:xfr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000870C-F368-4F87-9552-8CB2251C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8" t="2326" r="1479" b="87492"/>
          <a:stretch>
            <a:fillRect/>
          </a:stretch>
        </p:blipFill>
        <p:spPr>
          <a:xfrm>
            <a:off x="10144125" y="166689"/>
            <a:ext cx="1866900" cy="698277"/>
          </a:xfrm>
          <a:custGeom>
            <a:avLst/>
            <a:gdLst>
              <a:gd name="connsiteX0" fmla="*/ 0 w 1866900"/>
              <a:gd name="connsiteY0" fmla="*/ 0 h 698277"/>
              <a:gd name="connsiteX1" fmla="*/ 1866900 w 1866900"/>
              <a:gd name="connsiteY1" fmla="*/ 0 h 698277"/>
              <a:gd name="connsiteX2" fmla="*/ 1866900 w 1866900"/>
              <a:gd name="connsiteY2" fmla="*/ 698277 h 698277"/>
              <a:gd name="connsiteX3" fmla="*/ 0 w 1866900"/>
              <a:gd name="connsiteY3" fmla="*/ 698277 h 6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698277">
                <a:moveTo>
                  <a:pt x="0" y="0"/>
                </a:moveTo>
                <a:lnTo>
                  <a:pt x="1866900" y="0"/>
                </a:lnTo>
                <a:lnTo>
                  <a:pt x="1866900" y="698277"/>
                </a:lnTo>
                <a:lnTo>
                  <a:pt x="0" y="698277"/>
                </a:ln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95B8-A51A-40D1-A4A3-2E824DAD0379}"/>
              </a:ext>
            </a:extLst>
          </p:cNvPr>
          <p:cNvGrpSpPr/>
          <p:nvPr/>
        </p:nvGrpSpPr>
        <p:grpSpPr>
          <a:xfrm>
            <a:off x="62" y="281795"/>
            <a:ext cx="10353750" cy="580551"/>
            <a:chOff x="62" y="281795"/>
            <a:chExt cx="10353750" cy="58055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3587AA0-BC65-4B72-A4FF-6EFFBECA2DDE}"/>
                </a:ext>
              </a:extLst>
            </p:cNvPr>
            <p:cNvSpPr/>
            <p:nvPr/>
          </p:nvSpPr>
          <p:spPr>
            <a:xfrm>
              <a:off x="62" y="305991"/>
              <a:ext cx="6019504" cy="445379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AEEC9A1-236E-4AA4-A1F2-1E319C13008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6019566" y="528681"/>
              <a:ext cx="4334246" cy="8004"/>
            </a:xfrm>
            <a:prstGeom prst="line">
              <a:avLst/>
            </a:prstGeom>
            <a:ln>
              <a:solidFill>
                <a:srgbClr val="93939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C66337A-4946-48C6-895B-349395C9D7ED}"/>
                </a:ext>
              </a:extLst>
            </p:cNvPr>
            <p:cNvSpPr/>
            <p:nvPr/>
          </p:nvSpPr>
          <p:spPr>
            <a:xfrm>
              <a:off x="379540" y="350044"/>
              <a:ext cx="45719" cy="40132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82828"/>
                </a:solidFill>
              </a:endParaRPr>
            </a:p>
          </p:txBody>
        </p:sp>
        <p:sp>
          <p:nvSpPr>
            <p:cNvPr id="35" name="제목 1">
              <a:extLst>
                <a:ext uri="{FF2B5EF4-FFF2-40B4-BE49-F238E27FC236}">
                  <a16:creationId xmlns:a16="http://schemas.microsoft.com/office/drawing/2014/main" id="{433C1E7E-267E-4398-88C6-AD11B5DD04B8}"/>
                </a:ext>
              </a:extLst>
            </p:cNvPr>
            <p:cNvSpPr txBox="1">
              <a:spLocks/>
            </p:cNvSpPr>
            <p:nvPr/>
          </p:nvSpPr>
          <p:spPr>
            <a:xfrm>
              <a:off x="421126" y="281795"/>
              <a:ext cx="5297461" cy="5805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2. 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학생 신청 매뉴얼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(PC</a:t>
              </a:r>
              <a:r>
                <a:rPr lang="ko-KR" altLang="en-US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버전</a:t>
              </a:r>
              <a:r>
                <a:rPr lang="en-US" altLang="ko-KR" sz="2400" dirty="0">
                  <a:solidFill>
                    <a:srgbClr val="28282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9661F3-032D-4565-9A47-ED79212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6" name="그림 35" descr="텍스트, 톱이(가) 표시된 사진&#10;&#10;자동 생성된 설명">
            <a:extLst>
              <a:ext uri="{FF2B5EF4-FFF2-40B4-BE49-F238E27FC236}">
                <a16:creationId xmlns:a16="http://schemas.microsoft.com/office/drawing/2014/main" id="{719B241F-4B64-44B6-A7C9-69CF08DC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47">
            <a:off x="348357" y="1660856"/>
            <a:ext cx="1141140" cy="61654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F20E58-EAC0-45D9-AFE4-9466CAD63DF4}"/>
              </a:ext>
            </a:extLst>
          </p:cNvPr>
          <p:cNvSpPr/>
          <p:nvPr/>
        </p:nvSpPr>
        <p:spPr>
          <a:xfrm>
            <a:off x="517162" y="2206022"/>
            <a:ext cx="907512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10" dirty="0" err="1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ㅇ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휴대폰번호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이메일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실거주지 주소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결혼여부</a:t>
            </a:r>
            <a:r>
              <a:rPr lang="en-US" altLang="ko-KR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병역사항 등</a:t>
            </a:r>
            <a:endParaRPr lang="en-US" altLang="ko-KR" sz="14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    </a:t>
            </a:r>
            <a:r>
              <a:rPr lang="ko-KR" altLang="en-US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신청 양식을 빠짐없이 입력해주시기 바랍니다</a:t>
            </a:r>
            <a:r>
              <a:rPr lang="en-US" altLang="ko-KR" sz="1400" spc="-110" dirty="0">
                <a:solidFill>
                  <a:srgbClr val="282828"/>
                </a:solidFill>
                <a:ea typeface="KoPubWorld돋움체 Bold" panose="000008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※</a:t>
            </a:r>
            <a:r>
              <a:rPr lang="ko-KR" altLang="en-US" sz="1200" b="1" spc="-110" dirty="0">
                <a:solidFill>
                  <a:srgbClr val="C00000"/>
                </a:solidFill>
                <a:ea typeface="KoPubWorld돋움체 Bold" panose="00000800000000000000" pitchFamily="2" charset="-127"/>
              </a:rPr>
              <a:t> 휴대전화인증은 필수이므로 본인 휴대폰번호 입력 요망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0D719FD-E6EE-4EF9-ACA0-06FF934AA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72" y="2202633"/>
            <a:ext cx="5652780" cy="34471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281EE1-CCC0-43C2-A940-7610C159DA96}"/>
              </a:ext>
            </a:extLst>
          </p:cNvPr>
          <p:cNvSpPr txBox="1"/>
          <p:nvPr/>
        </p:nvSpPr>
        <p:spPr>
          <a:xfrm rot="21076839">
            <a:off x="253179" y="1654148"/>
            <a:ext cx="2014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>
                <a:latin typeface="나눔손글씨 펜" panose="03040600000000000000" pitchFamily="66" charset="-127"/>
                <a:ea typeface="나눔손글씨 펜" panose="03040600000000000000" pitchFamily="66" charset="-127"/>
                <a:cs typeface="KoPubWorld돋움체 Medium" panose="00000600000000000000" pitchFamily="2" charset="-127"/>
              </a:rPr>
              <a:t>개인정보 입력</a:t>
            </a:r>
            <a:endParaRPr lang="en-US" altLang="ko-KR" sz="2200" b="1" dirty="0">
              <a:latin typeface="나눔손글씨 펜" panose="03040600000000000000" pitchFamily="66" charset="-127"/>
              <a:ea typeface="나눔손글씨 펜" panose="03040600000000000000" pitchFamily="66" charset="-127"/>
              <a:cs typeface="KoPubWorld돋움체 Medium" panose="000006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084DBA5-25DB-4B2F-9BA8-863641E9B6CA}"/>
              </a:ext>
            </a:extLst>
          </p:cNvPr>
          <p:cNvSpPr/>
          <p:nvPr/>
        </p:nvSpPr>
        <p:spPr>
          <a:xfrm>
            <a:off x="5888472" y="5078852"/>
            <a:ext cx="2088209" cy="3651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6616DC-4239-4B11-A94B-CC9C9215A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0" y="3524860"/>
            <a:ext cx="5041992" cy="2940818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654EFED-E122-4532-9848-E88CE81CF9EF}"/>
              </a:ext>
            </a:extLst>
          </p:cNvPr>
          <p:cNvCxnSpPr>
            <a:cxnSpLocks/>
          </p:cNvCxnSpPr>
          <p:nvPr/>
        </p:nvCxnSpPr>
        <p:spPr>
          <a:xfrm flipH="1">
            <a:off x="5654719" y="5261414"/>
            <a:ext cx="152694" cy="7907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E15A621-28F5-4994-BDA1-7075059B6258}"/>
              </a:ext>
            </a:extLst>
          </p:cNvPr>
          <p:cNvSpPr/>
          <p:nvPr/>
        </p:nvSpPr>
        <p:spPr>
          <a:xfrm>
            <a:off x="530963" y="3498627"/>
            <a:ext cx="5059889" cy="29670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A5B39DF-850A-462D-BAE1-E5BD66AC909E}"/>
              </a:ext>
            </a:extLst>
          </p:cNvPr>
          <p:cNvSpPr/>
          <p:nvPr/>
        </p:nvSpPr>
        <p:spPr>
          <a:xfrm>
            <a:off x="756476" y="760336"/>
            <a:ext cx="8774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재단 홈페이지 </a:t>
            </a:r>
            <a:r>
              <a:rPr lang="en-US" altLang="ko-KR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1200" spc="-110" dirty="0">
                <a:solidFill>
                  <a:srgbClr val="28282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중소기업 취업연계 장학금 신청</a:t>
            </a:r>
            <a:endParaRPr lang="en-US" altLang="ko-KR" sz="1200" spc="-110" dirty="0">
              <a:solidFill>
                <a:srgbClr val="282828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4583D18-F27C-40DC-A02E-F0EA6150ACA6}"/>
              </a:ext>
            </a:extLst>
          </p:cNvPr>
          <p:cNvSpPr/>
          <p:nvPr/>
        </p:nvSpPr>
        <p:spPr>
          <a:xfrm>
            <a:off x="6807199" y="2931527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70C2CD0-C3B0-400C-B85F-FC7AE468BEEE}"/>
              </a:ext>
            </a:extLst>
          </p:cNvPr>
          <p:cNvSpPr/>
          <p:nvPr/>
        </p:nvSpPr>
        <p:spPr>
          <a:xfrm>
            <a:off x="9582727" y="2931527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D7A405F-A706-4929-B40B-1BF36351E981}"/>
              </a:ext>
            </a:extLst>
          </p:cNvPr>
          <p:cNvSpPr/>
          <p:nvPr/>
        </p:nvSpPr>
        <p:spPr>
          <a:xfrm>
            <a:off x="9592291" y="3140636"/>
            <a:ext cx="1237673" cy="1257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FFDD12-8ABE-42D5-8389-0288A812A4E6}"/>
              </a:ext>
            </a:extLst>
          </p:cNvPr>
          <p:cNvSpPr/>
          <p:nvPr/>
        </p:nvSpPr>
        <p:spPr>
          <a:xfrm>
            <a:off x="6797963" y="4900824"/>
            <a:ext cx="2927928" cy="15955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963E7E-3D3F-4F22-BEBE-8115842EE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473" y="2152440"/>
            <a:ext cx="5652780" cy="6135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2A28F8-CF41-46B2-9E83-8DA50527D915}"/>
              </a:ext>
            </a:extLst>
          </p:cNvPr>
          <p:cNvSpPr txBox="1"/>
          <p:nvPr/>
        </p:nvSpPr>
        <p:spPr>
          <a:xfrm>
            <a:off x="222533" y="1115273"/>
            <a:ext cx="43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STEP 03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KoPubWorld돋움체 Medium" panose="00000600000000000000" pitchFamily="2" charset="-127"/>
              </a:rPr>
              <a:t>개인정보 입력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E5B0900-1A41-4FAC-87F6-3D1354BEAF3F}"/>
              </a:ext>
            </a:extLst>
          </p:cNvPr>
          <p:cNvSpPr/>
          <p:nvPr/>
        </p:nvSpPr>
        <p:spPr>
          <a:xfrm>
            <a:off x="0" y="1092834"/>
            <a:ext cx="3657600" cy="40225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08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60034583F18794A9C1969ED7621448A" ma:contentTypeVersion="4" ma:contentTypeDescription="새 문서를 만듭니다." ma:contentTypeScope="" ma:versionID="c51e728e68c14644d2b45753b4e4784f">
  <xsd:schema xmlns:xsd="http://www.w3.org/2001/XMLSchema" xmlns:xs="http://www.w3.org/2001/XMLSchema" xmlns:p="http://schemas.microsoft.com/office/2006/metadata/properties" xmlns:ns3="a6ba68c5-0cce-4f60-80b7-a80e585e8fd1" targetNamespace="http://schemas.microsoft.com/office/2006/metadata/properties" ma:root="true" ma:fieldsID="e37928af1ea349c71ea864838263f91d" ns3:_="">
    <xsd:import namespace="a6ba68c5-0cce-4f60-80b7-a80e585e8f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a68c5-0cce-4f60-80b7-a80e585e8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387BAC-199B-43B7-902F-FE0E09338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a68c5-0cce-4f60-80b7-a80e585e8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317F6F-2826-423B-BBA1-0930D71CA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2967E-7202-4B27-B35D-25BD8EEA0B2E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a6ba68c5-0cce-4f60-80b7-a80e585e8fd1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13547</TotalTime>
  <Words>2548</Words>
  <Application>Microsoft Office PowerPoint</Application>
  <PresentationFormat>와이드스크린</PresentationFormat>
  <Paragraphs>399</Paragraphs>
  <Slides>29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G마켓 산스 TTF Bold</vt:lpstr>
      <vt:lpstr>HY견고딕</vt:lpstr>
      <vt:lpstr>Kartika</vt:lpstr>
      <vt:lpstr>KoPubWorld돋움체 Bold</vt:lpstr>
      <vt:lpstr>KoPubWorld돋움체 Light</vt:lpstr>
      <vt:lpstr>KoPubWorld돋움체 Medium</vt:lpstr>
      <vt:lpstr>나눔</vt:lpstr>
      <vt:lpstr>나눔손글씨 펜</vt:lpstr>
      <vt:lpstr>맑은 고딕</vt:lpstr>
      <vt:lpstr>Arial</vt:lpstr>
      <vt:lpstr>Wingdings</vt:lpstr>
      <vt:lpstr>Office 테마</vt:lpstr>
      <vt:lpstr>PowerPoint 프레젠테이션</vt:lpstr>
      <vt:lpstr>매뉴얼 목차 소개</vt:lpstr>
      <vt:lpstr>PowerPoint 프레젠테이션</vt:lpstr>
      <vt:lpstr>매뉴얼 목차 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매뉴얼 목차 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sonhowon</dc:creator>
  <cp:lastModifiedBy>강인구</cp:lastModifiedBy>
  <cp:revision>360</cp:revision>
  <cp:lastPrinted>2022-08-17T02:22:19Z</cp:lastPrinted>
  <dcterms:created xsi:type="dcterms:W3CDTF">2021-02-19T05:05:57Z</dcterms:created>
  <dcterms:modified xsi:type="dcterms:W3CDTF">2024-02-23T08:52:43Z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0x010100E60034583F18794A9C1969ED7621448A</vt:lpwstr>
  </property>
</Properties>
</file>